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  <p:sldId id="272" r:id="rId4"/>
    <p:sldId id="277" r:id="rId5"/>
    <p:sldId id="274" r:id="rId6"/>
    <p:sldId id="291" r:id="rId7"/>
    <p:sldId id="283" r:id="rId8"/>
    <p:sldId id="284" r:id="rId9"/>
    <p:sldId id="288" r:id="rId10"/>
    <p:sldId id="279" r:id="rId11"/>
    <p:sldId id="289" r:id="rId12"/>
    <p:sldId id="290" r:id="rId13"/>
    <p:sldId id="275" r:id="rId14"/>
    <p:sldId id="280" r:id="rId15"/>
    <p:sldId id="285" r:id="rId16"/>
    <p:sldId id="276" r:id="rId17"/>
    <p:sldId id="281" r:id="rId18"/>
    <p:sldId id="282" r:id="rId19"/>
  </p:sldIdLst>
  <p:sldSz cx="12192000" cy="6858000"/>
  <p:notesSz cx="6858000" cy="9144000"/>
  <p:embeddedFontLst>
    <p:embeddedFont>
      <p:font typeface="Inter" panose="020B0604020202020204" charset="0"/>
      <p:regular r:id="rId20"/>
      <p:bold r:id="rId21"/>
    </p:embeddedFont>
    <p:embeddedFont>
      <p:font typeface="Montserrat" panose="020B0604020202020204" charset="0"/>
      <p:regular r:id="rId22"/>
      <p:bold r:id="rId23"/>
    </p:embeddedFont>
    <p:embeddedFont>
      <p:font typeface="Oswald Light" panose="020B0604020202020204" charset="-52"/>
      <p:regular r:id="rId24"/>
    </p:embeddedFont>
    <p:embeddedFont>
      <p:font typeface="Poppins" panose="020B0604020202020204" charset="0"/>
      <p:regular r:id="rId25"/>
      <p:bold r:id="rId26"/>
      <p:italic r:id="rId27"/>
      <p:boldItalic r:id="rId28"/>
    </p:embeddedFont>
    <p:embeddedFont>
      <p:font typeface="Poppins SemiBold" panose="020B0604020202020204" charset="0"/>
      <p:bold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B8F"/>
    <a:srgbClr val="3A9BD5"/>
    <a:srgbClr val="005776"/>
    <a:srgbClr val="548235"/>
    <a:srgbClr val="70AD47"/>
    <a:srgbClr val="2C451B"/>
    <a:srgbClr val="95C777"/>
    <a:srgbClr val="71AF47"/>
    <a:srgbClr val="B3D8EF"/>
    <a:srgbClr val="78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07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F8C3D-4C6D-BE32-28DA-8D2A43243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714"/>
            <a:ext cx="9144000" cy="923330"/>
          </a:xfrm>
        </p:spPr>
        <p:txBody>
          <a:bodyPr anchor="b"/>
          <a:lstStyle>
            <a:lvl1pPr algn="ctr">
              <a:defRPr sz="6000">
                <a:gradFill>
                  <a:gsLst>
                    <a:gs pos="13000">
                      <a:srgbClr val="3A9BD5"/>
                    </a:gs>
                    <a:gs pos="100000">
                      <a:schemeClr val="tx1"/>
                    </a:gs>
                  </a:gsLst>
                  <a:lin ang="8100000" scaled="1"/>
                </a:gra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B7401B-6CB0-31C1-0EC4-950819A79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6" name="Треугольник 15">
            <a:extLst>
              <a:ext uri="{FF2B5EF4-FFF2-40B4-BE49-F238E27FC236}">
                <a16:creationId xmlns:a16="http://schemas.microsoft.com/office/drawing/2014/main" id="{C9D1B909-1D7F-08DA-65F1-AE5427F49AE0}"/>
              </a:ext>
            </a:extLst>
          </p:cNvPr>
          <p:cNvSpPr/>
          <p:nvPr userDrawn="1"/>
        </p:nvSpPr>
        <p:spPr>
          <a:xfrm rot="10800000">
            <a:off x="11356967" y="1572872"/>
            <a:ext cx="847546" cy="84754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A9BD5"/>
              </a:solidFill>
            </a:endParaRPr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F2467FBD-A4F1-60C9-68ED-57C843FA274A}"/>
              </a:ext>
            </a:extLst>
          </p:cNvPr>
          <p:cNvSpPr/>
          <p:nvPr userDrawn="1"/>
        </p:nvSpPr>
        <p:spPr>
          <a:xfrm rot="10800000">
            <a:off x="11780740" y="2420419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C3016C95-09BB-5A1A-4D55-C9BB6CC768E9}"/>
              </a:ext>
            </a:extLst>
          </p:cNvPr>
          <p:cNvSpPr/>
          <p:nvPr userDrawn="1"/>
        </p:nvSpPr>
        <p:spPr>
          <a:xfrm rot="10800000">
            <a:off x="11534091" y="3588858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2759F4B7-1B39-9DCF-EAB2-E1508726898D}"/>
              </a:ext>
            </a:extLst>
          </p:cNvPr>
          <p:cNvSpPr/>
          <p:nvPr userDrawn="1"/>
        </p:nvSpPr>
        <p:spPr>
          <a:xfrm rot="10800000">
            <a:off x="11112751" y="4441208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еугольник 19">
            <a:extLst>
              <a:ext uri="{FF2B5EF4-FFF2-40B4-BE49-F238E27FC236}">
                <a16:creationId xmlns:a16="http://schemas.microsoft.com/office/drawing/2014/main" id="{CD412E6B-CC58-36C5-30E1-54D6F82DDC60}"/>
              </a:ext>
            </a:extLst>
          </p:cNvPr>
          <p:cNvSpPr/>
          <p:nvPr userDrawn="1"/>
        </p:nvSpPr>
        <p:spPr>
          <a:xfrm rot="16200000">
            <a:off x="10697834" y="5303785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реугольник 20">
            <a:extLst>
              <a:ext uri="{FF2B5EF4-FFF2-40B4-BE49-F238E27FC236}">
                <a16:creationId xmlns:a16="http://schemas.microsoft.com/office/drawing/2014/main" id="{AC981FE8-FAE4-B6F3-F6A0-9CEE11C358DE}"/>
              </a:ext>
            </a:extLst>
          </p:cNvPr>
          <p:cNvSpPr/>
          <p:nvPr userDrawn="1"/>
        </p:nvSpPr>
        <p:spPr>
          <a:xfrm rot="5400000">
            <a:off x="11913933" y="5864005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A601BD88-2361-20CB-8760-F455027F6092}"/>
              </a:ext>
            </a:extLst>
          </p:cNvPr>
          <p:cNvSpPr/>
          <p:nvPr userDrawn="1"/>
        </p:nvSpPr>
        <p:spPr>
          <a:xfrm rot="5400000">
            <a:off x="9378293" y="5737509"/>
            <a:ext cx="699224" cy="1202751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еугольник 22">
            <a:extLst>
              <a:ext uri="{FF2B5EF4-FFF2-40B4-BE49-F238E27FC236}">
                <a16:creationId xmlns:a16="http://schemas.microsoft.com/office/drawing/2014/main" id="{70EC49C3-34F3-0B25-A2A4-F5207CD94C3F}"/>
              </a:ext>
            </a:extLst>
          </p:cNvPr>
          <p:cNvSpPr/>
          <p:nvPr userDrawn="1"/>
        </p:nvSpPr>
        <p:spPr>
          <a:xfrm rot="16200000">
            <a:off x="8278983" y="6574151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еугольник 23">
            <a:extLst>
              <a:ext uri="{FF2B5EF4-FFF2-40B4-BE49-F238E27FC236}">
                <a16:creationId xmlns:a16="http://schemas.microsoft.com/office/drawing/2014/main" id="{90E8524C-EB09-6BBB-64E1-B59CA273D6E1}"/>
              </a:ext>
            </a:extLst>
          </p:cNvPr>
          <p:cNvSpPr/>
          <p:nvPr userDrawn="1"/>
        </p:nvSpPr>
        <p:spPr>
          <a:xfrm>
            <a:off x="5951622" y="6338884"/>
            <a:ext cx="2442170" cy="847546"/>
          </a:xfrm>
          <a:prstGeom prst="triangle">
            <a:avLst/>
          </a:prstGeom>
          <a:gradFill>
            <a:gsLst>
              <a:gs pos="93000">
                <a:srgbClr val="010101"/>
              </a:gs>
              <a:gs pos="5000">
                <a:srgbClr val="00AEEF"/>
              </a:gs>
              <a:gs pos="0">
                <a:srgbClr val="010101"/>
              </a:gs>
              <a:gs pos="100000">
                <a:srgbClr val="00AEE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еугольник 27">
            <a:extLst>
              <a:ext uri="{FF2B5EF4-FFF2-40B4-BE49-F238E27FC236}">
                <a16:creationId xmlns:a16="http://schemas.microsoft.com/office/drawing/2014/main" id="{0E3F121D-F1A0-3EE6-7BB2-C5346B9E6E32}"/>
              </a:ext>
            </a:extLst>
          </p:cNvPr>
          <p:cNvSpPr/>
          <p:nvPr userDrawn="1"/>
        </p:nvSpPr>
        <p:spPr>
          <a:xfrm rot="5400000">
            <a:off x="10329281" y="5679845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0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CB631-4227-9835-8F06-692E836C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9688"/>
            <a:ext cx="3932237" cy="34192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2F2CE9F-A62C-7636-30F0-483BD522735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2449688"/>
            <a:ext cx="3932237" cy="34192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874A4950-5D25-F3A1-BEFF-6DDA84EC753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39787" y="1811865"/>
            <a:ext cx="3932237" cy="5847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F252FDCC-9774-DA63-47B2-ACC78A89FAA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96000" y="1811865"/>
            <a:ext cx="3932237" cy="5847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реугольник 13">
            <a:extLst>
              <a:ext uri="{FF2B5EF4-FFF2-40B4-BE49-F238E27FC236}">
                <a16:creationId xmlns:a16="http://schemas.microsoft.com/office/drawing/2014/main" id="{2AF1877E-2878-CB6F-0F7F-F6CE1CE2D024}"/>
              </a:ext>
            </a:extLst>
          </p:cNvPr>
          <p:cNvSpPr/>
          <p:nvPr userDrawn="1"/>
        </p:nvSpPr>
        <p:spPr>
          <a:xfrm>
            <a:off x="11715938" y="6405879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16">
            <a:extLst>
              <a:ext uri="{FF2B5EF4-FFF2-40B4-BE49-F238E27FC236}">
                <a16:creationId xmlns:a16="http://schemas.microsoft.com/office/drawing/2014/main" id="{DD8450F0-82D4-ECCE-24BD-7F266A82C5CC}"/>
              </a:ext>
            </a:extLst>
          </p:cNvPr>
          <p:cNvSpPr/>
          <p:nvPr userDrawn="1"/>
        </p:nvSpPr>
        <p:spPr>
          <a:xfrm>
            <a:off x="11949772" y="5944121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7">
            <a:extLst>
              <a:ext uri="{FF2B5EF4-FFF2-40B4-BE49-F238E27FC236}">
                <a16:creationId xmlns:a16="http://schemas.microsoft.com/office/drawing/2014/main" id="{D9E260E1-A38A-6000-07E2-D1EA8FC4B3D7}"/>
              </a:ext>
            </a:extLst>
          </p:cNvPr>
          <p:cNvSpPr/>
          <p:nvPr userDrawn="1"/>
        </p:nvSpPr>
        <p:spPr>
          <a:xfrm rot="10800000">
            <a:off x="11706210" y="4978143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еугольник 18">
            <a:extLst>
              <a:ext uri="{FF2B5EF4-FFF2-40B4-BE49-F238E27FC236}">
                <a16:creationId xmlns:a16="http://schemas.microsoft.com/office/drawing/2014/main" id="{4A199E43-7BF1-9918-39C3-8030E10484C2}"/>
              </a:ext>
            </a:extLst>
          </p:cNvPr>
          <p:cNvSpPr/>
          <p:nvPr userDrawn="1"/>
        </p:nvSpPr>
        <p:spPr>
          <a:xfrm rot="10800000">
            <a:off x="11948754" y="5461132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5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CB631-4227-9835-8F06-692E836C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449688"/>
            <a:ext cx="3100034" cy="34192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874A4950-5D25-F3A1-BEFF-6DDA84EC753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39788" y="1811865"/>
            <a:ext cx="3100034" cy="5847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D79797B9-7EA6-0F1D-6AE1-081815DE65B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5981" y="2449688"/>
            <a:ext cx="3100034" cy="34192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ADE072F5-4F0A-5A00-11E3-FB36098AD06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45980" y="1811865"/>
            <a:ext cx="3100034" cy="5847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05C11200-853C-A904-8BCF-6CB14AC8635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252177" y="2449688"/>
            <a:ext cx="3100034" cy="34192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35BBCE5D-C336-20A0-964F-FB9CA04ABD0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252176" y="1811865"/>
            <a:ext cx="3100034" cy="5847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реугольник 13">
            <a:extLst>
              <a:ext uri="{FF2B5EF4-FFF2-40B4-BE49-F238E27FC236}">
                <a16:creationId xmlns:a16="http://schemas.microsoft.com/office/drawing/2014/main" id="{5A284F9E-F78F-0CEB-1EA8-1B1B4455F74F}"/>
              </a:ext>
            </a:extLst>
          </p:cNvPr>
          <p:cNvSpPr/>
          <p:nvPr userDrawn="1"/>
        </p:nvSpPr>
        <p:spPr>
          <a:xfrm>
            <a:off x="11715938" y="6405879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еугольник 16">
            <a:extLst>
              <a:ext uri="{FF2B5EF4-FFF2-40B4-BE49-F238E27FC236}">
                <a16:creationId xmlns:a16="http://schemas.microsoft.com/office/drawing/2014/main" id="{15219FCC-F17E-BD93-E291-AD427B24CF36}"/>
              </a:ext>
            </a:extLst>
          </p:cNvPr>
          <p:cNvSpPr/>
          <p:nvPr userDrawn="1"/>
        </p:nvSpPr>
        <p:spPr>
          <a:xfrm>
            <a:off x="11949772" y="5944121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еугольник 17">
            <a:extLst>
              <a:ext uri="{FF2B5EF4-FFF2-40B4-BE49-F238E27FC236}">
                <a16:creationId xmlns:a16="http://schemas.microsoft.com/office/drawing/2014/main" id="{E334AAE3-AA60-6600-E378-8A316335E322}"/>
              </a:ext>
            </a:extLst>
          </p:cNvPr>
          <p:cNvSpPr/>
          <p:nvPr userDrawn="1"/>
        </p:nvSpPr>
        <p:spPr>
          <a:xfrm rot="10800000">
            <a:off x="11706210" y="4978143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еугольник 18">
            <a:extLst>
              <a:ext uri="{FF2B5EF4-FFF2-40B4-BE49-F238E27FC236}">
                <a16:creationId xmlns:a16="http://schemas.microsoft.com/office/drawing/2014/main" id="{93A99D1E-3F1B-CFDE-9593-B746ACBE3877}"/>
              </a:ext>
            </a:extLst>
          </p:cNvPr>
          <p:cNvSpPr/>
          <p:nvPr userDrawn="1"/>
        </p:nvSpPr>
        <p:spPr>
          <a:xfrm rot="10800000">
            <a:off x="11948754" y="5461132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5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рямоугольник: скругленные углы 30">
            <a:extLst>
              <a:ext uri="{FF2B5EF4-FFF2-40B4-BE49-F238E27FC236}">
                <a16:creationId xmlns:a16="http://schemas.microsoft.com/office/drawing/2014/main" id="{9E89A98B-2C69-CDA3-F90A-4F2B93CAF2AB}"/>
              </a:ext>
            </a:extLst>
          </p:cNvPr>
          <p:cNvSpPr/>
          <p:nvPr userDrawn="1"/>
        </p:nvSpPr>
        <p:spPr>
          <a:xfrm>
            <a:off x="4905075" y="1970878"/>
            <a:ext cx="2380392" cy="3626554"/>
          </a:xfrm>
          <a:prstGeom prst="roundRect">
            <a:avLst>
              <a:gd name="adj" fmla="val 10686"/>
            </a:avLst>
          </a:prstGeom>
          <a:solidFill>
            <a:srgbClr val="3A9B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Прямоугольник: скругленные углы 8">
            <a:extLst>
              <a:ext uri="{FF2B5EF4-FFF2-40B4-BE49-F238E27FC236}">
                <a16:creationId xmlns:a16="http://schemas.microsoft.com/office/drawing/2014/main" id="{4061B711-3F8D-7227-F0C3-B7C2015A92ED}"/>
              </a:ext>
            </a:extLst>
          </p:cNvPr>
          <p:cNvSpPr/>
          <p:nvPr userDrawn="1"/>
        </p:nvSpPr>
        <p:spPr>
          <a:xfrm>
            <a:off x="840517" y="1970878"/>
            <a:ext cx="2380392" cy="3626554"/>
          </a:xfrm>
          <a:prstGeom prst="roundRect">
            <a:avLst>
              <a:gd name="adj" fmla="val 10686"/>
            </a:avLst>
          </a:prstGeom>
          <a:solidFill>
            <a:srgbClr val="3A9B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Рисунок 14">
            <a:extLst>
              <a:ext uri="{FF2B5EF4-FFF2-40B4-BE49-F238E27FC236}">
                <a16:creationId xmlns:a16="http://schemas.microsoft.com/office/drawing/2014/main" id="{29E248CA-EC68-9804-1316-6364B4D2B3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1970617"/>
            <a:ext cx="2380392" cy="2228850"/>
          </a:xfrm>
          <a:prstGeom prst="roundRect">
            <a:avLst>
              <a:gd name="adj" fmla="val 10855"/>
            </a:avLst>
          </a:prstGeom>
          <a:pattFill prst="pct5">
            <a:fgClr>
              <a:srgbClr val="00AEEF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Текст 37">
            <a:extLst>
              <a:ext uri="{FF2B5EF4-FFF2-40B4-BE49-F238E27FC236}">
                <a16:creationId xmlns:a16="http://schemas.microsoft.com/office/drawing/2014/main" id="{E869B1A9-EC81-CFA5-E9BB-14601766C7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5853" y="4914167"/>
            <a:ext cx="1558336" cy="315984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43CF5DC8-9617-342D-D381-062E28579E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5075" y="1970617"/>
            <a:ext cx="2380392" cy="2228850"/>
          </a:xfrm>
          <a:prstGeom prst="roundRect">
            <a:avLst>
              <a:gd name="adj" fmla="val 10855"/>
            </a:avLst>
          </a:prstGeom>
          <a:pattFill prst="pct5">
            <a:fgClr>
              <a:srgbClr val="00AEEF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: скругленные углы 34">
            <a:extLst>
              <a:ext uri="{FF2B5EF4-FFF2-40B4-BE49-F238E27FC236}">
                <a16:creationId xmlns:a16="http://schemas.microsoft.com/office/drawing/2014/main" id="{8ACA6FBB-D48D-E13E-2978-27FBF7A873A2}"/>
              </a:ext>
            </a:extLst>
          </p:cNvPr>
          <p:cNvSpPr/>
          <p:nvPr userDrawn="1"/>
        </p:nvSpPr>
        <p:spPr>
          <a:xfrm>
            <a:off x="8971820" y="1970878"/>
            <a:ext cx="2380392" cy="3626554"/>
          </a:xfrm>
          <a:prstGeom prst="roundRect">
            <a:avLst>
              <a:gd name="adj" fmla="val 10686"/>
            </a:avLst>
          </a:prstGeom>
          <a:solidFill>
            <a:srgbClr val="3A9B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Рисунок 14">
            <a:extLst>
              <a:ext uri="{FF2B5EF4-FFF2-40B4-BE49-F238E27FC236}">
                <a16:creationId xmlns:a16="http://schemas.microsoft.com/office/drawing/2014/main" id="{378021B9-C741-3BF5-1416-695277936D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1091" y="1970617"/>
            <a:ext cx="2380392" cy="2228850"/>
          </a:xfrm>
          <a:prstGeom prst="roundRect">
            <a:avLst>
              <a:gd name="adj" fmla="val 10855"/>
            </a:avLst>
          </a:prstGeom>
          <a:pattFill prst="pct5">
            <a:fgClr>
              <a:srgbClr val="00AEEF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2" name="Текст 37">
            <a:extLst>
              <a:ext uri="{FF2B5EF4-FFF2-40B4-BE49-F238E27FC236}">
                <a16:creationId xmlns:a16="http://schemas.microsoft.com/office/drawing/2014/main" id="{0CE02C52-71D7-05E5-C393-FC4D8798F0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5853" y="4467114"/>
            <a:ext cx="1558336" cy="313932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4" name="Текст 37">
            <a:extLst>
              <a:ext uri="{FF2B5EF4-FFF2-40B4-BE49-F238E27FC236}">
                <a16:creationId xmlns:a16="http://schemas.microsoft.com/office/drawing/2014/main" id="{A636A1C6-B93E-189A-36B5-96C72410FA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6103" y="4914167"/>
            <a:ext cx="1558336" cy="315984"/>
          </a:xfrm>
        </p:spPr>
        <p:txBody>
          <a:bodyPr>
            <a:spAutoFit/>
          </a:bodyPr>
          <a:lstStyle>
            <a:lvl1pPr marL="0" indent="0" algn="ctr">
              <a:buNone/>
              <a:defRPr sz="1600" b="0" i="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7" name="Текст 37">
            <a:extLst>
              <a:ext uri="{FF2B5EF4-FFF2-40B4-BE49-F238E27FC236}">
                <a16:creationId xmlns:a16="http://schemas.microsoft.com/office/drawing/2014/main" id="{FDE2E03D-2480-F107-5BF7-D66B4E3F47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16103" y="4467114"/>
            <a:ext cx="1558336" cy="313932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8" name="Текст 37">
            <a:extLst>
              <a:ext uri="{FF2B5EF4-FFF2-40B4-BE49-F238E27FC236}">
                <a16:creationId xmlns:a16="http://schemas.microsoft.com/office/drawing/2014/main" id="{232331FD-E35B-F0BB-77E0-E3158BBAF8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08581" y="4914167"/>
            <a:ext cx="1558336" cy="315984"/>
          </a:xfrm>
        </p:spPr>
        <p:txBody>
          <a:bodyPr>
            <a:spAutoFit/>
          </a:bodyPr>
          <a:lstStyle>
            <a:lvl1pPr marL="0" indent="0" algn="ctr">
              <a:buNone/>
              <a:defRPr sz="1600" b="0" i="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9" name="Текст 37">
            <a:extLst>
              <a:ext uri="{FF2B5EF4-FFF2-40B4-BE49-F238E27FC236}">
                <a16:creationId xmlns:a16="http://schemas.microsoft.com/office/drawing/2014/main" id="{E034AD40-0544-C585-11C9-A69DC10A3F7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08581" y="4467114"/>
            <a:ext cx="1558336" cy="313932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48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10024D4-AF01-07A1-CBA2-91E6909CD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662" y="1372700"/>
            <a:ext cx="7778684" cy="5166863"/>
          </a:xfrm>
          <a:prstGeom prst="rect">
            <a:avLst/>
          </a:prstGeom>
        </p:spPr>
      </p:pic>
      <p:sp>
        <p:nvSpPr>
          <p:cNvPr id="13" name="Рисунок 19">
            <a:extLst>
              <a:ext uri="{FF2B5EF4-FFF2-40B4-BE49-F238E27FC236}">
                <a16:creationId xmlns:a16="http://schemas.microsoft.com/office/drawing/2014/main" id="{B2A882E9-D8F8-5E39-8D53-F638B1AAB0F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96000" y="2213879"/>
            <a:ext cx="5094019" cy="3054096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id="{08A0C4DA-665B-F1E6-1A64-E36C0FADFB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625" y="2718518"/>
            <a:ext cx="3440258" cy="286232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E035A760-D3DD-75BE-7932-4B84C3ED08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7625" y="3424943"/>
            <a:ext cx="3440258" cy="286232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7C1D81B6-8CD0-9E78-3A2B-AAFC3ED38D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7625" y="4176685"/>
            <a:ext cx="3440258" cy="286232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14649C01-5A66-F57C-B4CE-02921EA7B23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7625" y="4907146"/>
            <a:ext cx="3440258" cy="286232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5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817" y="1024216"/>
            <a:ext cx="4680983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17">
            <a:extLst>
              <a:ext uri="{FF2B5EF4-FFF2-40B4-BE49-F238E27FC236}">
                <a16:creationId xmlns:a16="http://schemas.microsoft.com/office/drawing/2014/main" id="{746D7401-C508-609B-D77C-909919F1C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2817" y="2854013"/>
            <a:ext cx="3440258" cy="2862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Текст 17">
            <a:extLst>
              <a:ext uri="{FF2B5EF4-FFF2-40B4-BE49-F238E27FC236}">
                <a16:creationId xmlns:a16="http://schemas.microsoft.com/office/drawing/2014/main" id="{002B54EF-8D6E-FFA7-DC63-ABFBC2BCFAD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72817" y="4060179"/>
            <a:ext cx="3440258" cy="2862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Текст 37">
            <a:extLst>
              <a:ext uri="{FF2B5EF4-FFF2-40B4-BE49-F238E27FC236}">
                <a16:creationId xmlns:a16="http://schemas.microsoft.com/office/drawing/2014/main" id="{A6A9FD9F-4451-57A1-716A-DBCD925ACF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2817" y="2426460"/>
            <a:ext cx="3664970" cy="37189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2" name="Текст 37">
            <a:extLst>
              <a:ext uri="{FF2B5EF4-FFF2-40B4-BE49-F238E27FC236}">
                <a16:creationId xmlns:a16="http://schemas.microsoft.com/office/drawing/2014/main" id="{E744311B-C842-2B07-12E4-6A9422FB2C9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72817" y="3624990"/>
            <a:ext cx="3664970" cy="37189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B6CC0725-563C-FA56-6B17-271348ADA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916">
            <a:off x="337870" y="1210935"/>
            <a:ext cx="2454367" cy="4927099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510E04B0-1AF5-E6B2-D1FD-AB09B019A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6481">
            <a:off x="3022102" y="963140"/>
            <a:ext cx="1781884" cy="3962962"/>
          </a:xfrm>
          <a:prstGeom prst="rect">
            <a:avLst/>
          </a:prstGeom>
        </p:spPr>
      </p:pic>
      <p:sp>
        <p:nvSpPr>
          <p:cNvPr id="32" name="Рисунок 24">
            <a:extLst>
              <a:ext uri="{FF2B5EF4-FFF2-40B4-BE49-F238E27FC236}">
                <a16:creationId xmlns:a16="http://schemas.microsoft.com/office/drawing/2014/main" id="{F447412C-EEFB-7BA5-1E2F-40BA7B29AC5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 rot="19270593">
            <a:off x="3090942" y="1070094"/>
            <a:ext cx="1619313" cy="3736202"/>
          </a:xfrm>
          <a:prstGeom prst="roundRect">
            <a:avLst>
              <a:gd name="adj" fmla="val 1323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3" name="Рисунок 24">
            <a:extLst>
              <a:ext uri="{FF2B5EF4-FFF2-40B4-BE49-F238E27FC236}">
                <a16:creationId xmlns:a16="http://schemas.microsoft.com/office/drawing/2014/main" id="{1CE716D2-5D72-6961-9A69-E5503CD7310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 rot="19217983">
            <a:off x="448130" y="1312393"/>
            <a:ext cx="2250103" cy="4672070"/>
          </a:xfrm>
          <a:prstGeom prst="roundRect">
            <a:avLst>
              <a:gd name="adj" fmla="val 1183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" name="Треугольник 5">
            <a:extLst>
              <a:ext uri="{FF2B5EF4-FFF2-40B4-BE49-F238E27FC236}">
                <a16:creationId xmlns:a16="http://schemas.microsoft.com/office/drawing/2014/main" id="{1CB654A1-17DC-D0CC-38CF-08E2C98FB918}"/>
              </a:ext>
            </a:extLst>
          </p:cNvPr>
          <p:cNvSpPr/>
          <p:nvPr userDrawn="1"/>
        </p:nvSpPr>
        <p:spPr>
          <a:xfrm>
            <a:off x="2676702" y="6098609"/>
            <a:ext cx="3419298" cy="1518782"/>
          </a:xfrm>
          <a:prstGeom prst="triangle">
            <a:avLst>
              <a:gd name="adj" fmla="val 70677"/>
            </a:avLst>
          </a:prstGeom>
          <a:gradFill>
            <a:gsLst>
              <a:gs pos="93000">
                <a:srgbClr val="010101"/>
              </a:gs>
              <a:gs pos="5000">
                <a:srgbClr val="00AEEF"/>
              </a:gs>
              <a:gs pos="0">
                <a:srgbClr val="010101"/>
              </a:gs>
              <a:gs pos="100000">
                <a:srgbClr val="00AEE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еугольник 2">
            <a:extLst>
              <a:ext uri="{FF2B5EF4-FFF2-40B4-BE49-F238E27FC236}">
                <a16:creationId xmlns:a16="http://schemas.microsoft.com/office/drawing/2014/main" id="{9D61ACBF-07FD-D83F-44E9-61E0A1C0159D}"/>
              </a:ext>
            </a:extLst>
          </p:cNvPr>
          <p:cNvSpPr/>
          <p:nvPr userDrawn="1"/>
        </p:nvSpPr>
        <p:spPr>
          <a:xfrm rot="16200000">
            <a:off x="10604625" y="5778795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еугольник 4">
            <a:extLst>
              <a:ext uri="{FF2B5EF4-FFF2-40B4-BE49-F238E27FC236}">
                <a16:creationId xmlns:a16="http://schemas.microsoft.com/office/drawing/2014/main" id="{A93A6CEA-56A4-0C3B-41DB-47424E744BC0}"/>
              </a:ext>
            </a:extLst>
          </p:cNvPr>
          <p:cNvSpPr/>
          <p:nvPr userDrawn="1"/>
        </p:nvSpPr>
        <p:spPr>
          <a:xfrm rot="16200000">
            <a:off x="9757079" y="6202568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еугольник 10">
            <a:extLst>
              <a:ext uri="{FF2B5EF4-FFF2-40B4-BE49-F238E27FC236}">
                <a16:creationId xmlns:a16="http://schemas.microsoft.com/office/drawing/2014/main" id="{774FF44D-46FC-CEF6-B986-AB4E096A774A}"/>
              </a:ext>
            </a:extLst>
          </p:cNvPr>
          <p:cNvSpPr/>
          <p:nvPr userDrawn="1"/>
        </p:nvSpPr>
        <p:spPr>
          <a:xfrm>
            <a:off x="11875944" y="4287155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еугольник 13">
            <a:extLst>
              <a:ext uri="{FF2B5EF4-FFF2-40B4-BE49-F238E27FC236}">
                <a16:creationId xmlns:a16="http://schemas.microsoft.com/office/drawing/2014/main" id="{B1285AE0-7E59-6E28-DFDF-EDE061D3293B}"/>
              </a:ext>
            </a:extLst>
          </p:cNvPr>
          <p:cNvSpPr/>
          <p:nvPr userDrawn="1"/>
        </p:nvSpPr>
        <p:spPr>
          <a:xfrm>
            <a:off x="11452171" y="4758641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98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17">
            <a:extLst>
              <a:ext uri="{FF2B5EF4-FFF2-40B4-BE49-F238E27FC236}">
                <a16:creationId xmlns:a16="http://schemas.microsoft.com/office/drawing/2014/main" id="{47FA021E-93A3-F5E0-E08A-1E01E9EA7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64" y="3984858"/>
            <a:ext cx="2481874" cy="2862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Текст 37">
            <a:extLst>
              <a:ext uri="{FF2B5EF4-FFF2-40B4-BE49-F238E27FC236}">
                <a16:creationId xmlns:a16="http://schemas.microsoft.com/office/drawing/2014/main" id="{1202BDD4-8EF6-A8A4-0A14-1772F7F0AC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788" y="2485284"/>
            <a:ext cx="2445102" cy="1337208"/>
          </a:xfrm>
        </p:spPr>
        <p:txBody>
          <a:bodyPr>
            <a:noAutofit/>
          </a:bodyPr>
          <a:lstStyle>
            <a:lvl1pPr marL="0" indent="0" algn="l">
              <a:buNone/>
              <a:defRPr sz="4400" b="1" i="0">
                <a:solidFill>
                  <a:srgbClr val="0E4050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Текст 17">
            <a:extLst>
              <a:ext uri="{FF2B5EF4-FFF2-40B4-BE49-F238E27FC236}">
                <a16:creationId xmlns:a16="http://schemas.microsoft.com/office/drawing/2014/main" id="{ACC087F8-9900-4E72-9F80-8A07F6E2E61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71570" y="3984858"/>
            <a:ext cx="2481874" cy="2862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Текст 37">
            <a:extLst>
              <a:ext uri="{FF2B5EF4-FFF2-40B4-BE49-F238E27FC236}">
                <a16:creationId xmlns:a16="http://schemas.microsoft.com/office/drawing/2014/main" id="{401FDF3A-F8AF-9762-AC73-7455D57741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15062" y="2485284"/>
            <a:ext cx="2481874" cy="1337207"/>
          </a:xfrm>
        </p:spPr>
        <p:txBody>
          <a:bodyPr wrap="square">
            <a:noAutofit/>
          </a:bodyPr>
          <a:lstStyle>
            <a:lvl1pPr marL="0" indent="0" algn="l">
              <a:buNone/>
              <a:defRPr sz="4400" b="1" i="0">
                <a:solidFill>
                  <a:srgbClr val="0E4050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id="{A2CE4533-DC55-3154-AD1B-699CB23D815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04241" y="3984858"/>
            <a:ext cx="2308627" cy="2862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Текст 37">
            <a:extLst>
              <a:ext uri="{FF2B5EF4-FFF2-40B4-BE49-F238E27FC236}">
                <a16:creationId xmlns:a16="http://schemas.microsoft.com/office/drawing/2014/main" id="{C0EB70DF-687E-3198-FD0E-7EEEC1D5F0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10960" y="2485284"/>
            <a:ext cx="2301908" cy="1337207"/>
          </a:xfrm>
        </p:spPr>
        <p:txBody>
          <a:bodyPr wrap="square">
            <a:noAutofit/>
          </a:bodyPr>
          <a:lstStyle>
            <a:lvl1pPr marL="0" indent="0" algn="l">
              <a:buNone/>
              <a:defRPr sz="4400" b="1" i="0">
                <a:solidFill>
                  <a:srgbClr val="0E4050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9422DE47-0FCE-48A6-5FC7-5BF48B680E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10744" y="3984858"/>
            <a:ext cx="2335971" cy="2862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Текст 37">
            <a:extLst>
              <a:ext uri="{FF2B5EF4-FFF2-40B4-BE49-F238E27FC236}">
                <a16:creationId xmlns:a16="http://schemas.microsoft.com/office/drawing/2014/main" id="{52A6109C-B6EC-86F0-F61A-0540AA15997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10744" y="2485283"/>
            <a:ext cx="2335971" cy="1337208"/>
          </a:xfrm>
        </p:spPr>
        <p:txBody>
          <a:bodyPr>
            <a:noAutofit/>
          </a:bodyPr>
          <a:lstStyle>
            <a:lvl1pPr marL="0" indent="0" algn="l">
              <a:buNone/>
              <a:defRPr sz="4400" b="1" i="0">
                <a:solidFill>
                  <a:srgbClr val="0E4050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Треугольник 9">
            <a:extLst>
              <a:ext uri="{FF2B5EF4-FFF2-40B4-BE49-F238E27FC236}">
                <a16:creationId xmlns:a16="http://schemas.microsoft.com/office/drawing/2014/main" id="{C6F6AF8E-9F36-32F7-1B06-8AF6AEB2545E}"/>
              </a:ext>
            </a:extLst>
          </p:cNvPr>
          <p:cNvSpPr/>
          <p:nvPr userDrawn="1"/>
        </p:nvSpPr>
        <p:spPr>
          <a:xfrm>
            <a:off x="2676702" y="6098609"/>
            <a:ext cx="3419298" cy="1518782"/>
          </a:xfrm>
          <a:prstGeom prst="triangle">
            <a:avLst>
              <a:gd name="adj" fmla="val 70677"/>
            </a:avLst>
          </a:prstGeom>
          <a:gradFill>
            <a:gsLst>
              <a:gs pos="93000">
                <a:srgbClr val="010101"/>
              </a:gs>
              <a:gs pos="5000">
                <a:srgbClr val="00AEEF"/>
              </a:gs>
              <a:gs pos="0">
                <a:srgbClr val="010101"/>
              </a:gs>
              <a:gs pos="100000">
                <a:srgbClr val="00AEE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еугольник 2">
            <a:extLst>
              <a:ext uri="{FF2B5EF4-FFF2-40B4-BE49-F238E27FC236}">
                <a16:creationId xmlns:a16="http://schemas.microsoft.com/office/drawing/2014/main" id="{0A92731A-6E2D-11D6-D6E2-1ED09CD458DA}"/>
              </a:ext>
            </a:extLst>
          </p:cNvPr>
          <p:cNvSpPr/>
          <p:nvPr userDrawn="1"/>
        </p:nvSpPr>
        <p:spPr>
          <a:xfrm rot="16200000">
            <a:off x="10604625" y="5778795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еугольник 4">
            <a:extLst>
              <a:ext uri="{FF2B5EF4-FFF2-40B4-BE49-F238E27FC236}">
                <a16:creationId xmlns:a16="http://schemas.microsoft.com/office/drawing/2014/main" id="{905220BA-46DF-50DA-2728-25D329110286}"/>
              </a:ext>
            </a:extLst>
          </p:cNvPr>
          <p:cNvSpPr/>
          <p:nvPr userDrawn="1"/>
        </p:nvSpPr>
        <p:spPr>
          <a:xfrm rot="16200000">
            <a:off x="9757079" y="6202568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еугольник 10">
            <a:extLst>
              <a:ext uri="{FF2B5EF4-FFF2-40B4-BE49-F238E27FC236}">
                <a16:creationId xmlns:a16="http://schemas.microsoft.com/office/drawing/2014/main" id="{9EA7237C-69F3-8FCA-979B-71FCF6D8B450}"/>
              </a:ext>
            </a:extLst>
          </p:cNvPr>
          <p:cNvSpPr/>
          <p:nvPr userDrawn="1"/>
        </p:nvSpPr>
        <p:spPr>
          <a:xfrm>
            <a:off x="11875944" y="4287155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еугольник 13">
            <a:extLst>
              <a:ext uri="{FF2B5EF4-FFF2-40B4-BE49-F238E27FC236}">
                <a16:creationId xmlns:a16="http://schemas.microsoft.com/office/drawing/2014/main" id="{30656780-AC15-FD09-2B99-757EB96B5A4E}"/>
              </a:ext>
            </a:extLst>
          </p:cNvPr>
          <p:cNvSpPr/>
          <p:nvPr userDrawn="1"/>
        </p:nvSpPr>
        <p:spPr>
          <a:xfrm>
            <a:off x="11452171" y="4758641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70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28B52572-FAF1-12FF-2CCC-790450441623}"/>
              </a:ext>
            </a:extLst>
          </p:cNvPr>
          <p:cNvSpPr/>
          <p:nvPr userDrawn="1"/>
        </p:nvSpPr>
        <p:spPr>
          <a:xfrm>
            <a:off x="4027883" y="2037033"/>
            <a:ext cx="4150706" cy="4150704"/>
          </a:xfrm>
          <a:prstGeom prst="ellipse">
            <a:avLst/>
          </a:prstGeom>
          <a:solidFill>
            <a:srgbClr val="13325A"/>
          </a:soli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softEdge rad="0"/>
          </a:effectLst>
        </p:spPr>
        <p:txBody>
          <a:bodyPr rtlCol="0" anchor="ctr"/>
          <a:lstStyle/>
          <a:p>
            <a:pPr algn="ctr" defTabSz="914400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61660C16-8E30-C3A4-284E-D06B06ABB8BC}"/>
              </a:ext>
            </a:extLst>
          </p:cNvPr>
          <p:cNvSpPr/>
          <p:nvPr userDrawn="1"/>
        </p:nvSpPr>
        <p:spPr>
          <a:xfrm>
            <a:off x="4281291" y="2289705"/>
            <a:ext cx="3645362" cy="364536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2F13BDFC-7D86-1616-9C12-99856DF55FE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15889" y="2142982"/>
            <a:ext cx="3951170" cy="3956440"/>
          </a:xfrm>
          <a:custGeom>
            <a:avLst/>
            <a:gdLst>
              <a:gd name="T0" fmla="*/ 733 w 1499"/>
              <a:gd name="T1" fmla="*/ 1483 h 1500"/>
              <a:gd name="T2" fmla="*/ 638 w 1499"/>
              <a:gd name="T3" fmla="*/ 1492 h 1500"/>
              <a:gd name="T4" fmla="*/ 639 w 1499"/>
              <a:gd name="T5" fmla="*/ 1475 h 1500"/>
              <a:gd name="T6" fmla="*/ 592 w 1499"/>
              <a:gd name="T7" fmla="*/ 1483 h 1500"/>
              <a:gd name="T8" fmla="*/ 601 w 1499"/>
              <a:gd name="T9" fmla="*/ 1470 h 1500"/>
              <a:gd name="T10" fmla="*/ 949 w 1499"/>
              <a:gd name="T11" fmla="*/ 1456 h 1500"/>
              <a:gd name="T12" fmla="*/ 952 w 1499"/>
              <a:gd name="T13" fmla="*/ 1472 h 1500"/>
              <a:gd name="T14" fmla="*/ 300 w 1499"/>
              <a:gd name="T15" fmla="*/ 1340 h 1500"/>
              <a:gd name="T16" fmla="*/ 1037 w 1499"/>
              <a:gd name="T17" fmla="*/ 1442 h 1500"/>
              <a:gd name="T18" fmla="*/ 1078 w 1499"/>
              <a:gd name="T19" fmla="*/ 1423 h 1500"/>
              <a:gd name="T20" fmla="*/ 1271 w 1499"/>
              <a:gd name="T21" fmla="*/ 1286 h 1500"/>
              <a:gd name="T22" fmla="*/ 272 w 1499"/>
              <a:gd name="T23" fmla="*/ 1325 h 1500"/>
              <a:gd name="T24" fmla="*/ 272 w 1499"/>
              <a:gd name="T25" fmla="*/ 1325 h 1500"/>
              <a:gd name="T26" fmla="*/ 201 w 1499"/>
              <a:gd name="T27" fmla="*/ 1248 h 1500"/>
              <a:gd name="T28" fmla="*/ 238 w 1499"/>
              <a:gd name="T29" fmla="*/ 1295 h 1500"/>
              <a:gd name="T30" fmla="*/ 1330 w 1499"/>
              <a:gd name="T31" fmla="*/ 1212 h 1500"/>
              <a:gd name="T32" fmla="*/ 170 w 1499"/>
              <a:gd name="T33" fmla="*/ 1226 h 1500"/>
              <a:gd name="T34" fmla="*/ 71 w 1499"/>
              <a:gd name="T35" fmla="*/ 1027 h 1500"/>
              <a:gd name="T36" fmla="*/ 1345 w 1499"/>
              <a:gd name="T37" fmla="*/ 1178 h 1500"/>
              <a:gd name="T38" fmla="*/ 1377 w 1499"/>
              <a:gd name="T39" fmla="*/ 1154 h 1500"/>
              <a:gd name="T40" fmla="*/ 1475 w 1499"/>
              <a:gd name="T41" fmla="*/ 941 h 1500"/>
              <a:gd name="T42" fmla="*/ 38 w 1499"/>
              <a:gd name="T43" fmla="*/ 980 h 1500"/>
              <a:gd name="T44" fmla="*/ 46 w 1499"/>
              <a:gd name="T45" fmla="*/ 993 h 1500"/>
              <a:gd name="T46" fmla="*/ 31 w 1499"/>
              <a:gd name="T47" fmla="*/ 895 h 1500"/>
              <a:gd name="T48" fmla="*/ 1470 w 1499"/>
              <a:gd name="T49" fmla="*/ 900 h 1500"/>
              <a:gd name="T50" fmla="*/ 1486 w 1499"/>
              <a:gd name="T51" fmla="*/ 897 h 1500"/>
              <a:gd name="T52" fmla="*/ 10 w 1499"/>
              <a:gd name="T53" fmla="*/ 625 h 1500"/>
              <a:gd name="T54" fmla="*/ 15 w 1499"/>
              <a:gd name="T55" fmla="*/ 861 h 1500"/>
              <a:gd name="T56" fmla="*/ 1498 w 1499"/>
              <a:gd name="T57" fmla="*/ 806 h 1500"/>
              <a:gd name="T58" fmla="*/ 1486 w 1499"/>
              <a:gd name="T59" fmla="*/ 663 h 1500"/>
              <a:gd name="T60" fmla="*/ 1473 w 1499"/>
              <a:gd name="T61" fmla="*/ 628 h 1500"/>
              <a:gd name="T62" fmla="*/ 1481 w 1499"/>
              <a:gd name="T63" fmla="*/ 635 h 1500"/>
              <a:gd name="T64" fmla="*/ 29 w 1499"/>
              <a:gd name="T65" fmla="*/ 574 h 1500"/>
              <a:gd name="T66" fmla="*/ 1381 w 1499"/>
              <a:gd name="T67" fmla="*/ 377 h 1500"/>
              <a:gd name="T68" fmla="*/ 1474 w 1499"/>
              <a:gd name="T69" fmla="*/ 590 h 1500"/>
              <a:gd name="T70" fmla="*/ 45 w 1499"/>
              <a:gd name="T71" fmla="*/ 493 h 1500"/>
              <a:gd name="T72" fmla="*/ 66 w 1499"/>
              <a:gd name="T73" fmla="*/ 461 h 1500"/>
              <a:gd name="T74" fmla="*/ 197 w 1499"/>
              <a:gd name="T75" fmla="*/ 269 h 1500"/>
              <a:gd name="T76" fmla="*/ 1331 w 1499"/>
              <a:gd name="T77" fmla="*/ 303 h 1500"/>
              <a:gd name="T78" fmla="*/ 1369 w 1499"/>
              <a:gd name="T79" fmla="*/ 341 h 1500"/>
              <a:gd name="T80" fmla="*/ 1315 w 1499"/>
              <a:gd name="T81" fmla="*/ 257 h 1500"/>
              <a:gd name="T82" fmla="*/ 215 w 1499"/>
              <a:gd name="T83" fmla="*/ 224 h 1500"/>
              <a:gd name="T84" fmla="*/ 1250 w 1499"/>
              <a:gd name="T85" fmla="*/ 214 h 1500"/>
              <a:gd name="T86" fmla="*/ 1284 w 1499"/>
              <a:gd name="T87" fmla="*/ 224 h 1500"/>
              <a:gd name="T88" fmla="*/ 248 w 1499"/>
              <a:gd name="T89" fmla="*/ 192 h 1500"/>
              <a:gd name="T90" fmla="*/ 325 w 1499"/>
              <a:gd name="T91" fmla="*/ 151 h 1500"/>
              <a:gd name="T92" fmla="*/ 524 w 1499"/>
              <a:gd name="T93" fmla="*/ 34 h 1500"/>
              <a:gd name="T94" fmla="*/ 325 w 1499"/>
              <a:gd name="T95" fmla="*/ 151 h 1500"/>
              <a:gd name="T96" fmla="*/ 1060 w 1499"/>
              <a:gd name="T97" fmla="*/ 67 h 1500"/>
              <a:gd name="T98" fmla="*/ 964 w 1499"/>
              <a:gd name="T99" fmla="*/ 40 h 1500"/>
              <a:gd name="T100" fmla="*/ 562 w 1499"/>
              <a:gd name="T101" fmla="*/ 32 h 1500"/>
              <a:gd name="T102" fmla="*/ 572 w 1499"/>
              <a:gd name="T103" fmla="*/ 39 h 1500"/>
              <a:gd name="T104" fmla="*/ 705 w 1499"/>
              <a:gd name="T105" fmla="*/ 18 h 1500"/>
              <a:gd name="T106" fmla="*/ 936 w 1499"/>
              <a:gd name="T107" fmla="*/ 26 h 1500"/>
              <a:gd name="T108" fmla="*/ 658 w 1499"/>
              <a:gd name="T109" fmla="*/ 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9" h="1500">
                <a:moveTo>
                  <a:pt x="750" y="1500"/>
                </a:moveTo>
                <a:cubicBezTo>
                  <a:pt x="744" y="1500"/>
                  <a:pt x="738" y="1500"/>
                  <a:pt x="733" y="1500"/>
                </a:cubicBezTo>
                <a:cubicBezTo>
                  <a:pt x="716" y="1499"/>
                  <a:pt x="699" y="1498"/>
                  <a:pt x="682" y="1497"/>
                </a:cubicBezTo>
                <a:cubicBezTo>
                  <a:pt x="677" y="1497"/>
                  <a:pt x="674" y="1492"/>
                  <a:pt x="674" y="1488"/>
                </a:cubicBezTo>
                <a:cubicBezTo>
                  <a:pt x="675" y="1483"/>
                  <a:pt x="679" y="1480"/>
                  <a:pt x="684" y="1480"/>
                </a:cubicBezTo>
                <a:cubicBezTo>
                  <a:pt x="700" y="1482"/>
                  <a:pt x="717" y="1482"/>
                  <a:pt x="733" y="1483"/>
                </a:cubicBezTo>
                <a:cubicBezTo>
                  <a:pt x="739" y="1483"/>
                  <a:pt x="744" y="1483"/>
                  <a:pt x="750" y="1483"/>
                </a:cubicBezTo>
                <a:cubicBezTo>
                  <a:pt x="803" y="1483"/>
                  <a:pt x="855" y="1477"/>
                  <a:pt x="906" y="1466"/>
                </a:cubicBezTo>
                <a:cubicBezTo>
                  <a:pt x="911" y="1465"/>
                  <a:pt x="915" y="1468"/>
                  <a:pt x="916" y="1473"/>
                </a:cubicBezTo>
                <a:cubicBezTo>
                  <a:pt x="917" y="1477"/>
                  <a:pt x="914" y="1482"/>
                  <a:pt x="910" y="1483"/>
                </a:cubicBezTo>
                <a:cubicBezTo>
                  <a:pt x="857" y="1494"/>
                  <a:pt x="804" y="1500"/>
                  <a:pt x="750" y="1500"/>
                </a:cubicBezTo>
                <a:close/>
                <a:moveTo>
                  <a:pt x="638" y="1492"/>
                </a:moveTo>
                <a:cubicBezTo>
                  <a:pt x="638" y="1492"/>
                  <a:pt x="637" y="1492"/>
                  <a:pt x="637" y="1492"/>
                </a:cubicBezTo>
                <a:cubicBezTo>
                  <a:pt x="637" y="1491"/>
                  <a:pt x="637" y="1491"/>
                  <a:pt x="637" y="1491"/>
                </a:cubicBezTo>
                <a:cubicBezTo>
                  <a:pt x="634" y="1491"/>
                  <a:pt x="632" y="1490"/>
                  <a:pt x="631" y="1488"/>
                </a:cubicBezTo>
                <a:cubicBezTo>
                  <a:pt x="630" y="1486"/>
                  <a:pt x="629" y="1484"/>
                  <a:pt x="630" y="1482"/>
                </a:cubicBezTo>
                <a:cubicBezTo>
                  <a:pt x="630" y="1477"/>
                  <a:pt x="634" y="1474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41" y="1475"/>
                  <a:pt x="643" y="1476"/>
                  <a:pt x="645" y="1478"/>
                </a:cubicBezTo>
                <a:cubicBezTo>
                  <a:pt x="646" y="1480"/>
                  <a:pt x="647" y="1482"/>
                  <a:pt x="646" y="1484"/>
                </a:cubicBezTo>
                <a:cubicBezTo>
                  <a:pt x="646" y="1489"/>
                  <a:pt x="642" y="1492"/>
                  <a:pt x="638" y="1492"/>
                </a:cubicBezTo>
                <a:close/>
                <a:moveTo>
                  <a:pt x="593" y="1484"/>
                </a:moveTo>
                <a:cubicBezTo>
                  <a:pt x="593" y="1484"/>
                  <a:pt x="592" y="1483"/>
                  <a:pt x="592" y="1483"/>
                </a:cubicBezTo>
                <a:cubicBezTo>
                  <a:pt x="577" y="1480"/>
                  <a:pt x="562" y="1476"/>
                  <a:pt x="547" y="1472"/>
                </a:cubicBezTo>
                <a:cubicBezTo>
                  <a:pt x="545" y="1472"/>
                  <a:pt x="543" y="1470"/>
                  <a:pt x="542" y="1468"/>
                </a:cubicBezTo>
                <a:cubicBezTo>
                  <a:pt x="541" y="1466"/>
                  <a:pt x="541" y="1464"/>
                  <a:pt x="541" y="1462"/>
                </a:cubicBezTo>
                <a:cubicBezTo>
                  <a:pt x="543" y="1458"/>
                  <a:pt x="547" y="1455"/>
                  <a:pt x="552" y="1456"/>
                </a:cubicBezTo>
                <a:cubicBezTo>
                  <a:pt x="566" y="1460"/>
                  <a:pt x="581" y="1464"/>
                  <a:pt x="595" y="1467"/>
                </a:cubicBezTo>
                <a:cubicBezTo>
                  <a:pt x="597" y="1467"/>
                  <a:pt x="599" y="1469"/>
                  <a:pt x="601" y="1470"/>
                </a:cubicBezTo>
                <a:cubicBezTo>
                  <a:pt x="602" y="1472"/>
                  <a:pt x="602" y="1475"/>
                  <a:pt x="602" y="1477"/>
                </a:cubicBezTo>
                <a:cubicBezTo>
                  <a:pt x="601" y="1481"/>
                  <a:pt x="597" y="1484"/>
                  <a:pt x="593" y="1484"/>
                </a:cubicBezTo>
                <a:close/>
                <a:moveTo>
                  <a:pt x="952" y="1472"/>
                </a:moveTo>
                <a:cubicBezTo>
                  <a:pt x="948" y="1472"/>
                  <a:pt x="945" y="1470"/>
                  <a:pt x="944" y="1466"/>
                </a:cubicBezTo>
                <a:cubicBezTo>
                  <a:pt x="943" y="1464"/>
                  <a:pt x="943" y="1462"/>
                  <a:pt x="944" y="1460"/>
                </a:cubicBezTo>
                <a:cubicBezTo>
                  <a:pt x="946" y="1458"/>
                  <a:pt x="947" y="1456"/>
                  <a:pt x="949" y="1456"/>
                </a:cubicBezTo>
                <a:cubicBezTo>
                  <a:pt x="964" y="1452"/>
                  <a:pt x="978" y="1447"/>
                  <a:pt x="992" y="1442"/>
                </a:cubicBezTo>
                <a:cubicBezTo>
                  <a:pt x="996" y="1441"/>
                  <a:pt x="1001" y="1443"/>
                  <a:pt x="1003" y="1447"/>
                </a:cubicBezTo>
                <a:cubicBezTo>
                  <a:pt x="1005" y="1452"/>
                  <a:pt x="1002" y="1457"/>
                  <a:pt x="998" y="1458"/>
                </a:cubicBezTo>
                <a:cubicBezTo>
                  <a:pt x="983" y="1463"/>
                  <a:pt x="969" y="1468"/>
                  <a:pt x="954" y="1472"/>
                </a:cubicBezTo>
                <a:cubicBezTo>
                  <a:pt x="954" y="1472"/>
                  <a:pt x="954" y="1472"/>
                  <a:pt x="954" y="1472"/>
                </a:cubicBezTo>
                <a:cubicBezTo>
                  <a:pt x="953" y="1472"/>
                  <a:pt x="953" y="1472"/>
                  <a:pt x="952" y="1472"/>
                </a:cubicBezTo>
                <a:close/>
                <a:moveTo>
                  <a:pt x="506" y="1459"/>
                </a:moveTo>
                <a:cubicBezTo>
                  <a:pt x="505" y="1459"/>
                  <a:pt x="504" y="1459"/>
                  <a:pt x="504" y="1459"/>
                </a:cubicBezTo>
                <a:cubicBezTo>
                  <a:pt x="486" y="1453"/>
                  <a:pt x="468" y="1446"/>
                  <a:pt x="451" y="1438"/>
                </a:cubicBezTo>
                <a:cubicBezTo>
                  <a:pt x="399" y="1415"/>
                  <a:pt x="348" y="1386"/>
                  <a:pt x="302" y="1352"/>
                </a:cubicBezTo>
                <a:cubicBezTo>
                  <a:pt x="302" y="1352"/>
                  <a:pt x="302" y="1352"/>
                  <a:pt x="302" y="1352"/>
                </a:cubicBezTo>
                <a:cubicBezTo>
                  <a:pt x="298" y="1349"/>
                  <a:pt x="298" y="1344"/>
                  <a:pt x="300" y="1340"/>
                </a:cubicBezTo>
                <a:cubicBezTo>
                  <a:pt x="303" y="1336"/>
                  <a:pt x="309" y="1336"/>
                  <a:pt x="312" y="1338"/>
                </a:cubicBezTo>
                <a:cubicBezTo>
                  <a:pt x="358" y="1372"/>
                  <a:pt x="406" y="1400"/>
                  <a:pt x="458" y="1423"/>
                </a:cubicBezTo>
                <a:cubicBezTo>
                  <a:pt x="475" y="1430"/>
                  <a:pt x="492" y="1437"/>
                  <a:pt x="509" y="1443"/>
                </a:cubicBezTo>
                <a:cubicBezTo>
                  <a:pt x="514" y="1444"/>
                  <a:pt x="516" y="1449"/>
                  <a:pt x="514" y="1453"/>
                </a:cubicBezTo>
                <a:cubicBezTo>
                  <a:pt x="513" y="1457"/>
                  <a:pt x="510" y="1459"/>
                  <a:pt x="506" y="1459"/>
                </a:cubicBezTo>
                <a:close/>
                <a:moveTo>
                  <a:pt x="1037" y="1442"/>
                </a:moveTo>
                <a:cubicBezTo>
                  <a:pt x="1034" y="1442"/>
                  <a:pt x="1031" y="1440"/>
                  <a:pt x="1029" y="1437"/>
                </a:cubicBezTo>
                <a:cubicBezTo>
                  <a:pt x="1028" y="1433"/>
                  <a:pt x="1030" y="1428"/>
                  <a:pt x="1034" y="1426"/>
                </a:cubicBezTo>
                <a:cubicBezTo>
                  <a:pt x="1038" y="1424"/>
                  <a:pt x="1043" y="1426"/>
                  <a:pt x="1045" y="1431"/>
                </a:cubicBezTo>
                <a:cubicBezTo>
                  <a:pt x="1047" y="1435"/>
                  <a:pt x="1045" y="1440"/>
                  <a:pt x="1040" y="1442"/>
                </a:cubicBezTo>
                <a:cubicBezTo>
                  <a:pt x="1039" y="1442"/>
                  <a:pt x="1038" y="1442"/>
                  <a:pt x="1037" y="1442"/>
                </a:cubicBezTo>
                <a:close/>
                <a:moveTo>
                  <a:pt x="1078" y="1423"/>
                </a:moveTo>
                <a:cubicBezTo>
                  <a:pt x="1075" y="1423"/>
                  <a:pt x="1072" y="1422"/>
                  <a:pt x="1071" y="1419"/>
                </a:cubicBezTo>
                <a:cubicBezTo>
                  <a:pt x="1069" y="1415"/>
                  <a:pt x="1070" y="1409"/>
                  <a:pt x="1075" y="1407"/>
                </a:cubicBezTo>
                <a:cubicBezTo>
                  <a:pt x="1139" y="1376"/>
                  <a:pt x="1198" y="1335"/>
                  <a:pt x="1250" y="1286"/>
                </a:cubicBezTo>
                <a:cubicBezTo>
                  <a:pt x="1253" y="1283"/>
                  <a:pt x="1255" y="1281"/>
                  <a:pt x="1257" y="1279"/>
                </a:cubicBezTo>
                <a:cubicBezTo>
                  <a:pt x="1260" y="1276"/>
                  <a:pt x="1266" y="1276"/>
                  <a:pt x="1269" y="1280"/>
                </a:cubicBezTo>
                <a:cubicBezTo>
                  <a:pt x="1270" y="1281"/>
                  <a:pt x="1271" y="1283"/>
                  <a:pt x="1271" y="1286"/>
                </a:cubicBezTo>
                <a:cubicBezTo>
                  <a:pt x="1271" y="1288"/>
                  <a:pt x="1270" y="1290"/>
                  <a:pt x="1269" y="1292"/>
                </a:cubicBezTo>
                <a:cubicBezTo>
                  <a:pt x="1267" y="1294"/>
                  <a:pt x="1264" y="1296"/>
                  <a:pt x="1262" y="1298"/>
                </a:cubicBezTo>
                <a:cubicBezTo>
                  <a:pt x="1208" y="1348"/>
                  <a:pt x="1148" y="1390"/>
                  <a:pt x="1082" y="1423"/>
                </a:cubicBezTo>
                <a:cubicBezTo>
                  <a:pt x="1082" y="1423"/>
                  <a:pt x="1082" y="1423"/>
                  <a:pt x="1082" y="1423"/>
                </a:cubicBezTo>
                <a:cubicBezTo>
                  <a:pt x="1081" y="1423"/>
                  <a:pt x="1080" y="1423"/>
                  <a:pt x="1078" y="1423"/>
                </a:cubicBezTo>
                <a:close/>
                <a:moveTo>
                  <a:pt x="272" y="1325"/>
                </a:moveTo>
                <a:cubicBezTo>
                  <a:pt x="270" y="1325"/>
                  <a:pt x="268" y="1325"/>
                  <a:pt x="266" y="1323"/>
                </a:cubicBezTo>
                <a:cubicBezTo>
                  <a:pt x="265" y="1322"/>
                  <a:pt x="264" y="1320"/>
                  <a:pt x="263" y="1318"/>
                </a:cubicBezTo>
                <a:cubicBezTo>
                  <a:pt x="263" y="1315"/>
                  <a:pt x="264" y="1313"/>
                  <a:pt x="265" y="1312"/>
                </a:cubicBezTo>
                <a:cubicBezTo>
                  <a:pt x="268" y="1308"/>
                  <a:pt x="274" y="1308"/>
                  <a:pt x="277" y="1310"/>
                </a:cubicBezTo>
                <a:cubicBezTo>
                  <a:pt x="281" y="1314"/>
                  <a:pt x="281" y="1319"/>
                  <a:pt x="278" y="1322"/>
                </a:cubicBezTo>
                <a:cubicBezTo>
                  <a:pt x="277" y="1324"/>
                  <a:pt x="274" y="1325"/>
                  <a:pt x="272" y="1325"/>
                </a:cubicBezTo>
                <a:close/>
                <a:moveTo>
                  <a:pt x="238" y="1295"/>
                </a:moveTo>
                <a:cubicBezTo>
                  <a:pt x="236" y="1295"/>
                  <a:pt x="234" y="1294"/>
                  <a:pt x="232" y="1293"/>
                </a:cubicBezTo>
                <a:cubicBezTo>
                  <a:pt x="226" y="1287"/>
                  <a:pt x="219" y="1280"/>
                  <a:pt x="213" y="1274"/>
                </a:cubicBezTo>
                <a:cubicBezTo>
                  <a:pt x="209" y="1270"/>
                  <a:pt x="205" y="1265"/>
                  <a:pt x="200" y="1260"/>
                </a:cubicBezTo>
                <a:cubicBezTo>
                  <a:pt x="200" y="1260"/>
                  <a:pt x="200" y="1260"/>
                  <a:pt x="200" y="1260"/>
                </a:cubicBezTo>
                <a:cubicBezTo>
                  <a:pt x="197" y="1257"/>
                  <a:pt x="197" y="1251"/>
                  <a:pt x="201" y="1248"/>
                </a:cubicBezTo>
                <a:cubicBezTo>
                  <a:pt x="204" y="1245"/>
                  <a:pt x="209" y="1245"/>
                  <a:pt x="213" y="1249"/>
                </a:cubicBezTo>
                <a:cubicBezTo>
                  <a:pt x="217" y="1254"/>
                  <a:pt x="221" y="1258"/>
                  <a:pt x="226" y="1262"/>
                </a:cubicBezTo>
                <a:cubicBezTo>
                  <a:pt x="232" y="1269"/>
                  <a:pt x="238" y="1275"/>
                  <a:pt x="244" y="1281"/>
                </a:cubicBezTo>
                <a:cubicBezTo>
                  <a:pt x="246" y="1282"/>
                  <a:pt x="247" y="1284"/>
                  <a:pt x="247" y="1287"/>
                </a:cubicBezTo>
                <a:cubicBezTo>
                  <a:pt x="247" y="1289"/>
                  <a:pt x="246" y="1291"/>
                  <a:pt x="244" y="1293"/>
                </a:cubicBezTo>
                <a:cubicBezTo>
                  <a:pt x="243" y="1294"/>
                  <a:pt x="240" y="1295"/>
                  <a:pt x="238" y="1295"/>
                </a:cubicBezTo>
                <a:close/>
                <a:moveTo>
                  <a:pt x="1294" y="1262"/>
                </a:moveTo>
                <a:cubicBezTo>
                  <a:pt x="1292" y="1262"/>
                  <a:pt x="1290" y="1261"/>
                  <a:pt x="1289" y="1259"/>
                </a:cubicBezTo>
                <a:cubicBezTo>
                  <a:pt x="1287" y="1258"/>
                  <a:pt x="1286" y="1256"/>
                  <a:pt x="1286" y="1253"/>
                </a:cubicBezTo>
                <a:cubicBezTo>
                  <a:pt x="1286" y="1251"/>
                  <a:pt x="1287" y="1249"/>
                  <a:pt x="1288" y="1247"/>
                </a:cubicBezTo>
                <a:cubicBezTo>
                  <a:pt x="1298" y="1237"/>
                  <a:pt x="1308" y="1225"/>
                  <a:pt x="1318" y="1214"/>
                </a:cubicBezTo>
                <a:cubicBezTo>
                  <a:pt x="1320" y="1210"/>
                  <a:pt x="1326" y="1210"/>
                  <a:pt x="1330" y="1212"/>
                </a:cubicBezTo>
                <a:cubicBezTo>
                  <a:pt x="1331" y="1214"/>
                  <a:pt x="1332" y="1216"/>
                  <a:pt x="1333" y="1218"/>
                </a:cubicBezTo>
                <a:cubicBezTo>
                  <a:pt x="1333" y="1220"/>
                  <a:pt x="1332" y="1223"/>
                  <a:pt x="1331" y="1224"/>
                </a:cubicBezTo>
                <a:cubicBezTo>
                  <a:pt x="1321" y="1236"/>
                  <a:pt x="1311" y="1248"/>
                  <a:pt x="1301" y="1259"/>
                </a:cubicBezTo>
                <a:cubicBezTo>
                  <a:pt x="1299" y="1261"/>
                  <a:pt x="1297" y="1262"/>
                  <a:pt x="1294" y="1262"/>
                </a:cubicBezTo>
                <a:close/>
                <a:moveTo>
                  <a:pt x="177" y="1229"/>
                </a:moveTo>
                <a:cubicBezTo>
                  <a:pt x="174" y="1229"/>
                  <a:pt x="172" y="1228"/>
                  <a:pt x="170" y="1226"/>
                </a:cubicBezTo>
                <a:cubicBezTo>
                  <a:pt x="122" y="1167"/>
                  <a:pt x="83" y="1103"/>
                  <a:pt x="55" y="1033"/>
                </a:cubicBezTo>
                <a:cubicBezTo>
                  <a:pt x="55" y="1032"/>
                  <a:pt x="54" y="1031"/>
                  <a:pt x="54" y="1030"/>
                </a:cubicBezTo>
                <a:cubicBezTo>
                  <a:pt x="52" y="1025"/>
                  <a:pt x="54" y="1021"/>
                  <a:pt x="58" y="1019"/>
                </a:cubicBezTo>
                <a:cubicBezTo>
                  <a:pt x="63" y="1017"/>
                  <a:pt x="68" y="1019"/>
                  <a:pt x="69" y="1023"/>
                </a:cubicBezTo>
                <a:cubicBezTo>
                  <a:pt x="70" y="1024"/>
                  <a:pt x="70" y="1025"/>
                  <a:pt x="70" y="1026"/>
                </a:cubicBezTo>
                <a:cubicBezTo>
                  <a:pt x="71" y="1027"/>
                  <a:pt x="71" y="1027"/>
                  <a:pt x="71" y="1027"/>
                </a:cubicBezTo>
                <a:cubicBezTo>
                  <a:pt x="98" y="1095"/>
                  <a:pt x="136" y="1158"/>
                  <a:pt x="183" y="1215"/>
                </a:cubicBezTo>
                <a:cubicBezTo>
                  <a:pt x="186" y="1219"/>
                  <a:pt x="186" y="1224"/>
                  <a:pt x="182" y="1227"/>
                </a:cubicBezTo>
                <a:cubicBezTo>
                  <a:pt x="180" y="1228"/>
                  <a:pt x="179" y="1229"/>
                  <a:pt x="177" y="1229"/>
                </a:cubicBezTo>
                <a:close/>
                <a:moveTo>
                  <a:pt x="1352" y="1192"/>
                </a:moveTo>
                <a:cubicBezTo>
                  <a:pt x="1350" y="1192"/>
                  <a:pt x="1348" y="1191"/>
                  <a:pt x="1347" y="1190"/>
                </a:cubicBezTo>
                <a:cubicBezTo>
                  <a:pt x="1343" y="1187"/>
                  <a:pt x="1342" y="1182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8" y="1174"/>
                  <a:pt x="1353" y="1174"/>
                  <a:pt x="1357" y="1176"/>
                </a:cubicBezTo>
                <a:cubicBezTo>
                  <a:pt x="1360" y="1179"/>
                  <a:pt x="1361" y="1184"/>
                  <a:pt x="1359" y="1188"/>
                </a:cubicBezTo>
                <a:cubicBezTo>
                  <a:pt x="1357" y="1190"/>
                  <a:pt x="1354" y="1192"/>
                  <a:pt x="1352" y="1192"/>
                </a:cubicBezTo>
                <a:close/>
                <a:moveTo>
                  <a:pt x="1377" y="1154"/>
                </a:moveTo>
                <a:cubicBezTo>
                  <a:pt x="1375" y="1154"/>
                  <a:pt x="1374" y="1154"/>
                  <a:pt x="1373" y="1153"/>
                </a:cubicBezTo>
                <a:cubicBezTo>
                  <a:pt x="1369" y="1150"/>
                  <a:pt x="1367" y="1145"/>
                  <a:pt x="1370" y="1141"/>
                </a:cubicBezTo>
                <a:cubicBezTo>
                  <a:pt x="1387" y="1114"/>
                  <a:pt x="1402" y="1086"/>
                  <a:pt x="1416" y="1057"/>
                </a:cubicBezTo>
                <a:cubicBezTo>
                  <a:pt x="1433" y="1019"/>
                  <a:pt x="1448" y="978"/>
                  <a:pt x="1459" y="937"/>
                </a:cubicBezTo>
                <a:cubicBezTo>
                  <a:pt x="1460" y="932"/>
                  <a:pt x="1465" y="930"/>
                  <a:pt x="1469" y="931"/>
                </a:cubicBezTo>
                <a:cubicBezTo>
                  <a:pt x="1474" y="932"/>
                  <a:pt x="1476" y="937"/>
                  <a:pt x="1475" y="941"/>
                </a:cubicBezTo>
                <a:cubicBezTo>
                  <a:pt x="1464" y="983"/>
                  <a:pt x="1449" y="1025"/>
                  <a:pt x="1431" y="1064"/>
                </a:cubicBezTo>
                <a:cubicBezTo>
                  <a:pt x="1417" y="1094"/>
                  <a:pt x="1402" y="1123"/>
                  <a:pt x="1384" y="1150"/>
                </a:cubicBezTo>
                <a:cubicBezTo>
                  <a:pt x="1383" y="1153"/>
                  <a:pt x="1380" y="1154"/>
                  <a:pt x="1377" y="1154"/>
                </a:cubicBezTo>
                <a:close/>
                <a:moveTo>
                  <a:pt x="46" y="993"/>
                </a:moveTo>
                <a:cubicBezTo>
                  <a:pt x="42" y="993"/>
                  <a:pt x="39" y="990"/>
                  <a:pt x="38" y="987"/>
                </a:cubicBezTo>
                <a:cubicBezTo>
                  <a:pt x="37" y="985"/>
                  <a:pt x="37" y="982"/>
                  <a:pt x="38" y="980"/>
                </a:cubicBezTo>
                <a:cubicBezTo>
                  <a:pt x="39" y="978"/>
                  <a:pt x="41" y="977"/>
                  <a:pt x="43" y="976"/>
                </a:cubicBezTo>
                <a:cubicBezTo>
                  <a:pt x="48" y="975"/>
                  <a:pt x="52" y="977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5" y="986"/>
                  <a:pt x="53" y="991"/>
                  <a:pt x="49" y="992"/>
                </a:cubicBezTo>
                <a:cubicBezTo>
                  <a:pt x="48" y="992"/>
                  <a:pt x="47" y="993"/>
                  <a:pt x="46" y="993"/>
                </a:cubicBezTo>
                <a:close/>
                <a:moveTo>
                  <a:pt x="33" y="949"/>
                </a:moveTo>
                <a:cubicBezTo>
                  <a:pt x="29" y="949"/>
                  <a:pt x="26" y="947"/>
                  <a:pt x="25" y="943"/>
                </a:cubicBezTo>
                <a:cubicBezTo>
                  <a:pt x="21" y="928"/>
                  <a:pt x="17" y="913"/>
                  <a:pt x="14" y="898"/>
                </a:cubicBezTo>
                <a:cubicBezTo>
                  <a:pt x="14" y="896"/>
                  <a:pt x="14" y="894"/>
                  <a:pt x="16" y="892"/>
                </a:cubicBezTo>
                <a:cubicBezTo>
                  <a:pt x="17" y="890"/>
                  <a:pt x="19" y="889"/>
                  <a:pt x="21" y="888"/>
                </a:cubicBezTo>
                <a:cubicBezTo>
                  <a:pt x="26" y="887"/>
                  <a:pt x="30" y="891"/>
                  <a:pt x="31" y="895"/>
                </a:cubicBezTo>
                <a:cubicBezTo>
                  <a:pt x="34" y="910"/>
                  <a:pt x="37" y="924"/>
                  <a:pt x="41" y="939"/>
                </a:cubicBezTo>
                <a:cubicBezTo>
                  <a:pt x="42" y="943"/>
                  <a:pt x="40" y="948"/>
                  <a:pt x="35" y="949"/>
                </a:cubicBezTo>
                <a:cubicBezTo>
                  <a:pt x="34" y="949"/>
                  <a:pt x="34" y="949"/>
                  <a:pt x="33" y="949"/>
                </a:cubicBezTo>
                <a:close/>
                <a:moveTo>
                  <a:pt x="1477" y="903"/>
                </a:moveTo>
                <a:cubicBezTo>
                  <a:pt x="1477" y="903"/>
                  <a:pt x="1476" y="903"/>
                  <a:pt x="1476" y="903"/>
                </a:cubicBezTo>
                <a:cubicBezTo>
                  <a:pt x="1473" y="903"/>
                  <a:pt x="1471" y="901"/>
                  <a:pt x="1470" y="900"/>
                </a:cubicBezTo>
                <a:cubicBezTo>
                  <a:pt x="1469" y="898"/>
                  <a:pt x="1468" y="895"/>
                  <a:pt x="1469" y="893"/>
                </a:cubicBezTo>
                <a:cubicBezTo>
                  <a:pt x="1472" y="879"/>
                  <a:pt x="1474" y="864"/>
                  <a:pt x="1476" y="849"/>
                </a:cubicBezTo>
                <a:cubicBezTo>
                  <a:pt x="1477" y="845"/>
                  <a:pt x="1481" y="841"/>
                  <a:pt x="1486" y="842"/>
                </a:cubicBezTo>
                <a:cubicBezTo>
                  <a:pt x="1488" y="842"/>
                  <a:pt x="1490" y="843"/>
                  <a:pt x="1491" y="845"/>
                </a:cubicBezTo>
                <a:cubicBezTo>
                  <a:pt x="1493" y="847"/>
                  <a:pt x="1493" y="849"/>
                  <a:pt x="1493" y="851"/>
                </a:cubicBezTo>
                <a:cubicBezTo>
                  <a:pt x="1491" y="866"/>
                  <a:pt x="1488" y="882"/>
                  <a:pt x="1486" y="897"/>
                </a:cubicBezTo>
                <a:cubicBezTo>
                  <a:pt x="1485" y="897"/>
                  <a:pt x="1485" y="897"/>
                  <a:pt x="1485" y="897"/>
                </a:cubicBezTo>
                <a:cubicBezTo>
                  <a:pt x="1485" y="901"/>
                  <a:pt x="1481" y="903"/>
                  <a:pt x="1477" y="903"/>
                </a:cubicBezTo>
                <a:close/>
                <a:moveTo>
                  <a:pt x="15" y="861"/>
                </a:moveTo>
                <a:cubicBezTo>
                  <a:pt x="11" y="861"/>
                  <a:pt x="7" y="857"/>
                  <a:pt x="7" y="853"/>
                </a:cubicBezTo>
                <a:cubicBezTo>
                  <a:pt x="2" y="819"/>
                  <a:pt x="0" y="784"/>
                  <a:pt x="0" y="750"/>
                </a:cubicBezTo>
                <a:cubicBezTo>
                  <a:pt x="0" y="708"/>
                  <a:pt x="3" y="666"/>
                  <a:pt x="10" y="625"/>
                </a:cubicBezTo>
                <a:cubicBezTo>
                  <a:pt x="11" y="621"/>
                  <a:pt x="15" y="618"/>
                  <a:pt x="20" y="618"/>
                </a:cubicBezTo>
                <a:cubicBezTo>
                  <a:pt x="24" y="619"/>
                  <a:pt x="28" y="624"/>
                  <a:pt x="27" y="628"/>
                </a:cubicBezTo>
                <a:cubicBezTo>
                  <a:pt x="20" y="668"/>
                  <a:pt x="17" y="709"/>
                  <a:pt x="17" y="750"/>
                </a:cubicBezTo>
                <a:cubicBezTo>
                  <a:pt x="17" y="784"/>
                  <a:pt x="19" y="818"/>
                  <a:pt x="24" y="851"/>
                </a:cubicBezTo>
                <a:cubicBezTo>
                  <a:pt x="24" y="856"/>
                  <a:pt x="21" y="860"/>
                  <a:pt x="16" y="861"/>
                </a:cubicBezTo>
                <a:cubicBezTo>
                  <a:pt x="16" y="861"/>
                  <a:pt x="16" y="861"/>
                  <a:pt x="15" y="861"/>
                </a:cubicBezTo>
                <a:close/>
                <a:moveTo>
                  <a:pt x="1489" y="814"/>
                </a:moveTo>
                <a:cubicBezTo>
                  <a:pt x="1489" y="814"/>
                  <a:pt x="1489" y="814"/>
                  <a:pt x="1489" y="814"/>
                </a:cubicBezTo>
                <a:cubicBezTo>
                  <a:pt x="1486" y="814"/>
                  <a:pt x="1484" y="813"/>
                  <a:pt x="1483" y="811"/>
                </a:cubicBezTo>
                <a:cubicBezTo>
                  <a:pt x="1481" y="809"/>
                  <a:pt x="1481" y="807"/>
                  <a:pt x="1481" y="805"/>
                </a:cubicBezTo>
                <a:cubicBezTo>
                  <a:pt x="1481" y="800"/>
                  <a:pt x="1485" y="796"/>
                  <a:pt x="1490" y="797"/>
                </a:cubicBezTo>
                <a:cubicBezTo>
                  <a:pt x="1495" y="797"/>
                  <a:pt x="1498" y="801"/>
                  <a:pt x="1498" y="806"/>
                </a:cubicBezTo>
                <a:cubicBezTo>
                  <a:pt x="1497" y="810"/>
                  <a:pt x="1494" y="814"/>
                  <a:pt x="1489" y="814"/>
                </a:cubicBezTo>
                <a:close/>
                <a:moveTo>
                  <a:pt x="1491" y="725"/>
                </a:moveTo>
                <a:cubicBezTo>
                  <a:pt x="1486" y="725"/>
                  <a:pt x="1482" y="721"/>
                  <a:pt x="1482" y="716"/>
                </a:cubicBezTo>
                <a:cubicBezTo>
                  <a:pt x="1481" y="702"/>
                  <a:pt x="1480" y="687"/>
                  <a:pt x="1479" y="672"/>
                </a:cubicBezTo>
                <a:cubicBezTo>
                  <a:pt x="1479" y="670"/>
                  <a:pt x="1479" y="667"/>
                  <a:pt x="1481" y="666"/>
                </a:cubicBezTo>
                <a:cubicBezTo>
                  <a:pt x="1482" y="664"/>
                  <a:pt x="1484" y="663"/>
                  <a:pt x="1486" y="663"/>
                </a:cubicBezTo>
                <a:cubicBezTo>
                  <a:pt x="1491" y="662"/>
                  <a:pt x="1495" y="665"/>
                  <a:pt x="1496" y="670"/>
                </a:cubicBezTo>
                <a:cubicBezTo>
                  <a:pt x="1497" y="685"/>
                  <a:pt x="1498" y="700"/>
                  <a:pt x="1499" y="716"/>
                </a:cubicBezTo>
                <a:cubicBezTo>
                  <a:pt x="1499" y="720"/>
                  <a:pt x="1496" y="724"/>
                  <a:pt x="1491" y="725"/>
                </a:cubicBezTo>
                <a:cubicBezTo>
                  <a:pt x="1491" y="725"/>
                  <a:pt x="1491" y="725"/>
                  <a:pt x="1491" y="725"/>
                </a:cubicBezTo>
                <a:close/>
                <a:moveTo>
                  <a:pt x="1481" y="635"/>
                </a:moveTo>
                <a:cubicBezTo>
                  <a:pt x="1477" y="635"/>
                  <a:pt x="1473" y="632"/>
                  <a:pt x="1473" y="628"/>
                </a:cubicBezTo>
                <a:cubicBezTo>
                  <a:pt x="1472" y="625"/>
                  <a:pt x="1473" y="623"/>
                  <a:pt x="1474" y="621"/>
                </a:cubicBezTo>
                <a:cubicBezTo>
                  <a:pt x="1475" y="619"/>
                  <a:pt x="1477" y="618"/>
                  <a:pt x="1480" y="618"/>
                </a:cubicBezTo>
                <a:cubicBezTo>
                  <a:pt x="1484" y="617"/>
                  <a:pt x="1489" y="620"/>
                  <a:pt x="1489" y="625"/>
                </a:cubicBezTo>
                <a:cubicBezTo>
                  <a:pt x="1490" y="627"/>
                  <a:pt x="1489" y="629"/>
                  <a:pt x="1488" y="631"/>
                </a:cubicBezTo>
                <a:cubicBezTo>
                  <a:pt x="1487" y="633"/>
                  <a:pt x="1485" y="634"/>
                  <a:pt x="1482" y="635"/>
                </a:cubicBezTo>
                <a:cubicBezTo>
                  <a:pt x="1482" y="635"/>
                  <a:pt x="1482" y="635"/>
                  <a:pt x="1481" y="635"/>
                </a:cubicBezTo>
                <a:close/>
                <a:moveTo>
                  <a:pt x="27" y="591"/>
                </a:move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6" y="591"/>
                  <a:pt x="25" y="591"/>
                </a:cubicBezTo>
                <a:cubicBezTo>
                  <a:pt x="21" y="590"/>
                  <a:pt x="18" y="585"/>
                  <a:pt x="19" y="580"/>
                </a:cubicBezTo>
                <a:cubicBezTo>
                  <a:pt x="20" y="576"/>
                  <a:pt x="25" y="573"/>
                  <a:pt x="29" y="574"/>
                </a:cubicBezTo>
                <a:cubicBezTo>
                  <a:pt x="34" y="575"/>
                  <a:pt x="37" y="580"/>
                  <a:pt x="35" y="584"/>
                </a:cubicBezTo>
                <a:cubicBezTo>
                  <a:pt x="35" y="588"/>
                  <a:pt x="31" y="591"/>
                  <a:pt x="27" y="591"/>
                </a:cubicBezTo>
                <a:close/>
                <a:moveTo>
                  <a:pt x="1472" y="590"/>
                </a:moveTo>
                <a:cubicBezTo>
                  <a:pt x="1468" y="590"/>
                  <a:pt x="1465" y="588"/>
                  <a:pt x="1464" y="584"/>
                </a:cubicBezTo>
                <a:cubicBezTo>
                  <a:pt x="1453" y="535"/>
                  <a:pt x="1436" y="488"/>
                  <a:pt x="1416" y="443"/>
                </a:cubicBezTo>
                <a:cubicBezTo>
                  <a:pt x="1405" y="420"/>
                  <a:pt x="1394" y="398"/>
                  <a:pt x="1381" y="377"/>
                </a:cubicBezTo>
                <a:cubicBezTo>
                  <a:pt x="1379" y="373"/>
                  <a:pt x="1380" y="368"/>
                  <a:pt x="1384" y="365"/>
                </a:cubicBezTo>
                <a:cubicBezTo>
                  <a:pt x="1388" y="363"/>
                  <a:pt x="1393" y="364"/>
                  <a:pt x="1396" y="368"/>
                </a:cubicBezTo>
                <a:cubicBezTo>
                  <a:pt x="1408" y="390"/>
                  <a:pt x="1420" y="413"/>
                  <a:pt x="1431" y="436"/>
                </a:cubicBezTo>
                <a:cubicBezTo>
                  <a:pt x="1452" y="481"/>
                  <a:pt x="1469" y="530"/>
                  <a:pt x="1480" y="579"/>
                </a:cubicBezTo>
                <a:cubicBezTo>
                  <a:pt x="1480" y="580"/>
                  <a:pt x="1480" y="580"/>
                  <a:pt x="1480" y="580"/>
                </a:cubicBezTo>
                <a:cubicBezTo>
                  <a:pt x="1481" y="584"/>
                  <a:pt x="1479" y="589"/>
                  <a:pt x="1474" y="590"/>
                </a:cubicBezTo>
                <a:cubicBezTo>
                  <a:pt x="1473" y="590"/>
                  <a:pt x="1473" y="590"/>
                  <a:pt x="1472" y="590"/>
                </a:cubicBezTo>
                <a:close/>
                <a:moveTo>
                  <a:pt x="39" y="547"/>
                </a:moveTo>
                <a:cubicBezTo>
                  <a:pt x="38" y="547"/>
                  <a:pt x="37" y="547"/>
                  <a:pt x="36" y="547"/>
                </a:cubicBezTo>
                <a:cubicBezTo>
                  <a:pt x="34" y="546"/>
                  <a:pt x="32" y="545"/>
                  <a:pt x="31" y="543"/>
                </a:cubicBezTo>
                <a:cubicBezTo>
                  <a:pt x="30" y="541"/>
                  <a:pt x="30" y="538"/>
                  <a:pt x="31" y="536"/>
                </a:cubicBezTo>
                <a:cubicBezTo>
                  <a:pt x="35" y="522"/>
                  <a:pt x="40" y="507"/>
                  <a:pt x="45" y="493"/>
                </a:cubicBezTo>
                <a:cubicBezTo>
                  <a:pt x="47" y="488"/>
                  <a:pt x="52" y="486"/>
                  <a:pt x="56" y="488"/>
                </a:cubicBezTo>
                <a:cubicBezTo>
                  <a:pt x="60" y="489"/>
                  <a:pt x="63" y="494"/>
                  <a:pt x="61" y="499"/>
                </a:cubicBezTo>
                <a:cubicBezTo>
                  <a:pt x="56" y="513"/>
                  <a:pt x="51" y="527"/>
                  <a:pt x="47" y="541"/>
                </a:cubicBezTo>
                <a:cubicBezTo>
                  <a:pt x="46" y="545"/>
                  <a:pt x="42" y="547"/>
                  <a:pt x="39" y="547"/>
                </a:cubicBezTo>
                <a:close/>
                <a:moveTo>
                  <a:pt x="70" y="462"/>
                </a:moveTo>
                <a:cubicBezTo>
                  <a:pt x="69" y="462"/>
                  <a:pt x="67" y="462"/>
                  <a:pt x="66" y="461"/>
                </a:cubicBezTo>
                <a:cubicBezTo>
                  <a:pt x="64" y="461"/>
                  <a:pt x="63" y="459"/>
                  <a:pt x="62" y="457"/>
                </a:cubicBezTo>
                <a:cubicBezTo>
                  <a:pt x="61" y="455"/>
                  <a:pt x="61" y="452"/>
                  <a:pt x="62" y="450"/>
                </a:cubicBezTo>
                <a:cubicBezTo>
                  <a:pt x="93" y="380"/>
                  <a:pt x="134" y="316"/>
                  <a:pt x="184" y="258"/>
                </a:cubicBezTo>
                <a:cubicBezTo>
                  <a:pt x="184" y="258"/>
                  <a:pt x="184" y="258"/>
                  <a:pt x="184" y="258"/>
                </a:cubicBezTo>
                <a:cubicBezTo>
                  <a:pt x="187" y="254"/>
                  <a:pt x="193" y="254"/>
                  <a:pt x="196" y="257"/>
                </a:cubicBezTo>
                <a:cubicBezTo>
                  <a:pt x="199" y="260"/>
                  <a:pt x="200" y="265"/>
                  <a:pt x="197" y="269"/>
                </a:cubicBezTo>
                <a:cubicBezTo>
                  <a:pt x="147" y="325"/>
                  <a:pt x="107" y="389"/>
                  <a:pt x="78" y="457"/>
                </a:cubicBezTo>
                <a:cubicBezTo>
                  <a:pt x="76" y="460"/>
                  <a:pt x="73" y="462"/>
                  <a:pt x="70" y="462"/>
                </a:cubicBezTo>
                <a:close/>
                <a:moveTo>
                  <a:pt x="1364" y="343"/>
                </a:moveTo>
                <a:cubicBezTo>
                  <a:pt x="1364" y="343"/>
                  <a:pt x="1364" y="343"/>
                  <a:pt x="1364" y="343"/>
                </a:cubicBezTo>
                <a:cubicBezTo>
                  <a:pt x="1361" y="343"/>
                  <a:pt x="1359" y="341"/>
                  <a:pt x="1357" y="339"/>
                </a:cubicBezTo>
                <a:cubicBezTo>
                  <a:pt x="1349" y="327"/>
                  <a:pt x="1340" y="315"/>
                  <a:pt x="1331" y="303"/>
                </a:cubicBezTo>
                <a:cubicBezTo>
                  <a:pt x="1328" y="299"/>
                  <a:pt x="1329" y="294"/>
                  <a:pt x="1332" y="291"/>
                </a:cubicBezTo>
                <a:cubicBezTo>
                  <a:pt x="1336" y="288"/>
                  <a:pt x="1341" y="289"/>
                  <a:pt x="1344" y="293"/>
                </a:cubicBezTo>
                <a:cubicBezTo>
                  <a:pt x="1353" y="304"/>
                  <a:pt x="1362" y="317"/>
                  <a:pt x="1371" y="330"/>
                </a:cubicBezTo>
                <a:cubicBezTo>
                  <a:pt x="1371" y="330"/>
                  <a:pt x="1371" y="330"/>
                  <a:pt x="1371" y="330"/>
                </a:cubicBezTo>
                <a:cubicBezTo>
                  <a:pt x="1372" y="332"/>
                  <a:pt x="1373" y="334"/>
                  <a:pt x="1372" y="336"/>
                </a:cubicBezTo>
                <a:cubicBezTo>
                  <a:pt x="1372" y="338"/>
                  <a:pt x="1371" y="340"/>
                  <a:pt x="1369" y="341"/>
                </a:cubicBezTo>
                <a:cubicBezTo>
                  <a:pt x="1367" y="342"/>
                  <a:pt x="1366" y="343"/>
                  <a:pt x="1364" y="343"/>
                </a:cubicBezTo>
                <a:close/>
                <a:moveTo>
                  <a:pt x="1309" y="271"/>
                </a:moveTo>
                <a:cubicBezTo>
                  <a:pt x="1306" y="271"/>
                  <a:pt x="1304" y="270"/>
                  <a:pt x="1302" y="268"/>
                </a:cubicBezTo>
                <a:cubicBezTo>
                  <a:pt x="1301" y="267"/>
                  <a:pt x="1300" y="264"/>
                  <a:pt x="1300" y="262"/>
                </a:cubicBezTo>
                <a:cubicBezTo>
                  <a:pt x="1300" y="260"/>
                  <a:pt x="1301" y="258"/>
                  <a:pt x="1303" y="256"/>
                </a:cubicBezTo>
                <a:cubicBezTo>
                  <a:pt x="1307" y="253"/>
                  <a:pt x="1312" y="254"/>
                  <a:pt x="1315" y="257"/>
                </a:cubicBezTo>
                <a:cubicBezTo>
                  <a:pt x="1315" y="257"/>
                  <a:pt x="1315" y="257"/>
                  <a:pt x="1315" y="257"/>
                </a:cubicBezTo>
                <a:cubicBezTo>
                  <a:pt x="1318" y="261"/>
                  <a:pt x="1318" y="266"/>
                  <a:pt x="1314" y="269"/>
                </a:cubicBezTo>
                <a:cubicBezTo>
                  <a:pt x="1313" y="270"/>
                  <a:pt x="1311" y="271"/>
                  <a:pt x="1309" y="271"/>
                </a:cubicBezTo>
                <a:close/>
                <a:moveTo>
                  <a:pt x="221" y="238"/>
                </a:moveTo>
                <a:cubicBezTo>
                  <a:pt x="219" y="238"/>
                  <a:pt x="217" y="238"/>
                  <a:pt x="215" y="236"/>
                </a:cubicBezTo>
                <a:cubicBezTo>
                  <a:pt x="212" y="233"/>
                  <a:pt x="212" y="227"/>
                  <a:pt x="215" y="224"/>
                </a:cubicBezTo>
                <a:cubicBezTo>
                  <a:pt x="218" y="221"/>
                  <a:pt x="224" y="221"/>
                  <a:pt x="227" y="224"/>
                </a:cubicBezTo>
                <a:cubicBezTo>
                  <a:pt x="230" y="227"/>
                  <a:pt x="230" y="233"/>
                  <a:pt x="227" y="236"/>
                </a:cubicBezTo>
                <a:cubicBezTo>
                  <a:pt x="226" y="238"/>
                  <a:pt x="223" y="238"/>
                  <a:pt x="221" y="238"/>
                </a:cubicBezTo>
                <a:close/>
                <a:moveTo>
                  <a:pt x="1278" y="238"/>
                </a:moveTo>
                <a:cubicBezTo>
                  <a:pt x="1276" y="238"/>
                  <a:pt x="1274" y="237"/>
                  <a:pt x="1272" y="236"/>
                </a:cubicBezTo>
                <a:cubicBezTo>
                  <a:pt x="1265" y="228"/>
                  <a:pt x="1257" y="221"/>
                  <a:pt x="1250" y="214"/>
                </a:cubicBezTo>
                <a:cubicBezTo>
                  <a:pt x="1203" y="170"/>
                  <a:pt x="1150" y="133"/>
                  <a:pt x="1093" y="102"/>
                </a:cubicBezTo>
                <a:cubicBezTo>
                  <a:pt x="1091" y="101"/>
                  <a:pt x="1090" y="99"/>
                  <a:pt x="1089" y="97"/>
                </a:cubicBezTo>
                <a:cubicBezTo>
                  <a:pt x="1089" y="95"/>
                  <a:pt x="1089" y="93"/>
                  <a:pt x="1090" y="91"/>
                </a:cubicBezTo>
                <a:cubicBezTo>
                  <a:pt x="1092" y="87"/>
                  <a:pt x="1097" y="85"/>
                  <a:pt x="1101" y="87"/>
                </a:cubicBezTo>
                <a:cubicBezTo>
                  <a:pt x="1160" y="118"/>
                  <a:pt x="1214" y="157"/>
                  <a:pt x="1262" y="202"/>
                </a:cubicBezTo>
                <a:cubicBezTo>
                  <a:pt x="1269" y="209"/>
                  <a:pt x="1277" y="216"/>
                  <a:pt x="1284" y="224"/>
                </a:cubicBezTo>
                <a:cubicBezTo>
                  <a:pt x="1287" y="227"/>
                  <a:pt x="1287" y="232"/>
                  <a:pt x="1284" y="236"/>
                </a:cubicBezTo>
                <a:cubicBezTo>
                  <a:pt x="1282" y="237"/>
                  <a:pt x="1280" y="238"/>
                  <a:pt x="1278" y="238"/>
                </a:cubicBezTo>
                <a:close/>
                <a:moveTo>
                  <a:pt x="254" y="207"/>
                </a:moveTo>
                <a:cubicBezTo>
                  <a:pt x="251" y="207"/>
                  <a:pt x="249" y="206"/>
                  <a:pt x="247" y="204"/>
                </a:cubicBezTo>
                <a:cubicBezTo>
                  <a:pt x="246" y="203"/>
                  <a:pt x="245" y="201"/>
                  <a:pt x="245" y="198"/>
                </a:cubicBezTo>
                <a:cubicBezTo>
                  <a:pt x="245" y="196"/>
                  <a:pt x="246" y="194"/>
                  <a:pt x="248" y="192"/>
                </a:cubicBezTo>
                <a:cubicBezTo>
                  <a:pt x="259" y="182"/>
                  <a:pt x="271" y="172"/>
                  <a:pt x="283" y="163"/>
                </a:cubicBezTo>
                <a:cubicBezTo>
                  <a:pt x="287" y="160"/>
                  <a:pt x="292" y="161"/>
                  <a:pt x="295" y="164"/>
                </a:cubicBezTo>
                <a:cubicBezTo>
                  <a:pt x="298" y="168"/>
                  <a:pt x="297" y="173"/>
                  <a:pt x="294" y="176"/>
                </a:cubicBezTo>
                <a:cubicBezTo>
                  <a:pt x="282" y="185"/>
                  <a:pt x="270" y="195"/>
                  <a:pt x="259" y="205"/>
                </a:cubicBezTo>
                <a:cubicBezTo>
                  <a:pt x="258" y="206"/>
                  <a:pt x="256" y="207"/>
                  <a:pt x="254" y="207"/>
                </a:cubicBezTo>
                <a:close/>
                <a:moveTo>
                  <a:pt x="325" y="151"/>
                </a:moveTo>
                <a:cubicBezTo>
                  <a:pt x="322" y="151"/>
                  <a:pt x="319" y="150"/>
                  <a:pt x="318" y="147"/>
                </a:cubicBezTo>
                <a:cubicBezTo>
                  <a:pt x="316" y="145"/>
                  <a:pt x="316" y="143"/>
                  <a:pt x="316" y="141"/>
                </a:cubicBezTo>
                <a:cubicBezTo>
                  <a:pt x="317" y="139"/>
                  <a:pt x="318" y="137"/>
                  <a:pt x="320" y="135"/>
                </a:cubicBezTo>
                <a:cubicBezTo>
                  <a:pt x="361" y="106"/>
                  <a:pt x="405" y="82"/>
                  <a:pt x="451" y="62"/>
                </a:cubicBezTo>
                <a:cubicBezTo>
                  <a:pt x="475" y="52"/>
                  <a:pt x="499" y="42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9" y="33"/>
                  <a:pt x="533" y="36"/>
                  <a:pt x="535" y="40"/>
                </a:cubicBezTo>
                <a:cubicBezTo>
                  <a:pt x="536" y="44"/>
                  <a:pt x="534" y="49"/>
                  <a:pt x="529" y="51"/>
                </a:cubicBezTo>
                <a:cubicBezTo>
                  <a:pt x="505" y="58"/>
                  <a:pt x="481" y="67"/>
                  <a:pt x="458" y="77"/>
                </a:cubicBezTo>
                <a:cubicBezTo>
                  <a:pt x="413" y="97"/>
                  <a:pt x="370" y="121"/>
                  <a:pt x="329" y="149"/>
                </a:cubicBezTo>
                <a:cubicBezTo>
                  <a:pt x="328" y="150"/>
                  <a:pt x="326" y="151"/>
                  <a:pt x="325" y="151"/>
                </a:cubicBezTo>
                <a:close/>
                <a:moveTo>
                  <a:pt x="1057" y="83"/>
                </a:moveTo>
                <a:cubicBezTo>
                  <a:pt x="1056" y="83"/>
                  <a:pt x="1054" y="83"/>
                  <a:pt x="1053" y="82"/>
                </a:cubicBezTo>
                <a:cubicBezTo>
                  <a:pt x="1040" y="76"/>
                  <a:pt x="1026" y="70"/>
                  <a:pt x="1012" y="65"/>
                </a:cubicBezTo>
                <a:cubicBezTo>
                  <a:pt x="1008" y="64"/>
                  <a:pt x="1005" y="59"/>
                  <a:pt x="1007" y="54"/>
                </a:cubicBezTo>
                <a:cubicBezTo>
                  <a:pt x="1009" y="50"/>
                  <a:pt x="1014" y="48"/>
                  <a:pt x="1018" y="49"/>
                </a:cubicBezTo>
                <a:cubicBezTo>
                  <a:pt x="1032" y="55"/>
                  <a:pt x="1046" y="61"/>
                  <a:pt x="1060" y="67"/>
                </a:cubicBezTo>
                <a:cubicBezTo>
                  <a:pt x="1065" y="69"/>
                  <a:pt x="1066" y="74"/>
                  <a:pt x="1064" y="78"/>
                </a:cubicBezTo>
                <a:cubicBezTo>
                  <a:pt x="1063" y="81"/>
                  <a:pt x="1060" y="83"/>
                  <a:pt x="1057" y="83"/>
                </a:cubicBezTo>
                <a:close/>
                <a:moveTo>
                  <a:pt x="972" y="51"/>
                </a:moveTo>
                <a:cubicBezTo>
                  <a:pt x="971" y="51"/>
                  <a:pt x="971" y="51"/>
                  <a:pt x="970" y="50"/>
                </a:cubicBezTo>
                <a:cubicBezTo>
                  <a:pt x="968" y="50"/>
                  <a:pt x="966" y="48"/>
                  <a:pt x="965" y="46"/>
                </a:cubicBezTo>
                <a:cubicBezTo>
                  <a:pt x="964" y="44"/>
                  <a:pt x="964" y="42"/>
                  <a:pt x="964" y="40"/>
                </a:cubicBezTo>
                <a:cubicBezTo>
                  <a:pt x="966" y="35"/>
                  <a:pt x="970" y="33"/>
                  <a:pt x="975" y="34"/>
                </a:cubicBezTo>
                <a:cubicBezTo>
                  <a:pt x="979" y="36"/>
                  <a:pt x="982" y="40"/>
                  <a:pt x="980" y="45"/>
                </a:cubicBezTo>
                <a:cubicBezTo>
                  <a:pt x="979" y="48"/>
                  <a:pt x="976" y="51"/>
                  <a:pt x="972" y="51"/>
                </a:cubicBezTo>
                <a:close/>
                <a:moveTo>
                  <a:pt x="570" y="39"/>
                </a:moveTo>
                <a:cubicBezTo>
                  <a:pt x="570" y="39"/>
                  <a:pt x="570" y="39"/>
                  <a:pt x="570" y="39"/>
                </a:cubicBezTo>
                <a:cubicBezTo>
                  <a:pt x="566" y="39"/>
                  <a:pt x="563" y="36"/>
                  <a:pt x="562" y="32"/>
                </a:cubicBezTo>
                <a:cubicBezTo>
                  <a:pt x="561" y="28"/>
                  <a:pt x="564" y="23"/>
                  <a:pt x="568" y="22"/>
                </a:cubicBezTo>
                <a:cubicBezTo>
                  <a:pt x="573" y="21"/>
                  <a:pt x="577" y="24"/>
                  <a:pt x="578" y="28"/>
                </a:cubicBezTo>
                <a:cubicBezTo>
                  <a:pt x="579" y="31"/>
                  <a:pt x="579" y="33"/>
                  <a:pt x="577" y="35"/>
                </a:cubicBezTo>
                <a:cubicBezTo>
                  <a:pt x="577" y="36"/>
                  <a:pt x="575" y="37"/>
                  <a:pt x="573" y="38"/>
                </a:cubicBezTo>
                <a:cubicBezTo>
                  <a:pt x="574" y="38"/>
                  <a:pt x="574" y="38"/>
                  <a:pt x="574" y="38"/>
                </a:cubicBezTo>
                <a:cubicBezTo>
                  <a:pt x="572" y="39"/>
                  <a:pt x="572" y="39"/>
                  <a:pt x="572" y="39"/>
                </a:cubicBezTo>
                <a:cubicBezTo>
                  <a:pt x="572" y="39"/>
                  <a:pt x="571" y="39"/>
                  <a:pt x="570" y="39"/>
                </a:cubicBezTo>
                <a:close/>
                <a:moveTo>
                  <a:pt x="929" y="39"/>
                </a:moveTo>
                <a:cubicBezTo>
                  <a:pt x="928" y="39"/>
                  <a:pt x="927" y="39"/>
                  <a:pt x="927" y="38"/>
                </a:cubicBezTo>
                <a:cubicBezTo>
                  <a:pt x="869" y="24"/>
                  <a:pt x="810" y="17"/>
                  <a:pt x="750" y="17"/>
                </a:cubicBezTo>
                <a:cubicBezTo>
                  <a:pt x="744" y="17"/>
                  <a:pt x="738" y="17"/>
                  <a:pt x="733" y="17"/>
                </a:cubicBezTo>
                <a:cubicBezTo>
                  <a:pt x="724" y="17"/>
                  <a:pt x="714" y="18"/>
                  <a:pt x="705" y="18"/>
                </a:cubicBezTo>
                <a:cubicBezTo>
                  <a:pt x="700" y="19"/>
                  <a:pt x="696" y="15"/>
                  <a:pt x="696" y="10"/>
                </a:cubicBezTo>
                <a:cubicBezTo>
                  <a:pt x="695" y="6"/>
                  <a:pt x="699" y="2"/>
                  <a:pt x="704" y="1"/>
                </a:cubicBezTo>
                <a:cubicBezTo>
                  <a:pt x="713" y="1"/>
                  <a:pt x="723" y="0"/>
                  <a:pt x="733" y="0"/>
                </a:cubicBezTo>
                <a:cubicBezTo>
                  <a:pt x="738" y="0"/>
                  <a:pt x="744" y="0"/>
                  <a:pt x="750" y="0"/>
                </a:cubicBezTo>
                <a:cubicBezTo>
                  <a:pt x="811" y="0"/>
                  <a:pt x="872" y="7"/>
                  <a:pt x="931" y="22"/>
                </a:cubicBezTo>
                <a:cubicBezTo>
                  <a:pt x="933" y="23"/>
                  <a:pt x="935" y="24"/>
                  <a:pt x="936" y="26"/>
                </a:cubicBezTo>
                <a:cubicBezTo>
                  <a:pt x="937" y="28"/>
                  <a:pt x="938" y="30"/>
                  <a:pt x="937" y="32"/>
                </a:cubicBezTo>
                <a:cubicBezTo>
                  <a:pt x="936" y="36"/>
                  <a:pt x="933" y="39"/>
                  <a:pt x="929" y="39"/>
                </a:cubicBezTo>
                <a:close/>
                <a:moveTo>
                  <a:pt x="614" y="29"/>
                </a:moveTo>
                <a:cubicBezTo>
                  <a:pt x="610" y="29"/>
                  <a:pt x="607" y="26"/>
                  <a:pt x="606" y="22"/>
                </a:cubicBezTo>
                <a:cubicBezTo>
                  <a:pt x="605" y="18"/>
                  <a:pt x="608" y="13"/>
                  <a:pt x="613" y="12"/>
                </a:cubicBezTo>
                <a:cubicBezTo>
                  <a:pt x="628" y="10"/>
                  <a:pt x="643" y="7"/>
                  <a:pt x="658" y="6"/>
                </a:cubicBezTo>
                <a:cubicBezTo>
                  <a:pt x="658" y="6"/>
                  <a:pt x="658" y="6"/>
                  <a:pt x="658" y="6"/>
                </a:cubicBezTo>
                <a:cubicBezTo>
                  <a:pt x="663" y="5"/>
                  <a:pt x="667" y="8"/>
                  <a:pt x="668" y="13"/>
                </a:cubicBezTo>
                <a:cubicBezTo>
                  <a:pt x="668" y="18"/>
                  <a:pt x="665" y="22"/>
                  <a:pt x="660" y="22"/>
                </a:cubicBezTo>
                <a:cubicBezTo>
                  <a:pt x="645" y="24"/>
                  <a:pt x="631" y="26"/>
                  <a:pt x="616" y="29"/>
                </a:cubicBezTo>
                <a:cubicBezTo>
                  <a:pt x="615" y="29"/>
                  <a:pt x="615" y="29"/>
                  <a:pt x="614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/>
            <a:endParaRPr lang="en-US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0" name="Полилиния: фигура 92">
            <a:extLst>
              <a:ext uri="{FF2B5EF4-FFF2-40B4-BE49-F238E27FC236}">
                <a16:creationId xmlns:a16="http://schemas.microsoft.com/office/drawing/2014/main" id="{B4347508-C88D-4FE1-8320-AAD9FB5E3622}"/>
              </a:ext>
            </a:extLst>
          </p:cNvPr>
          <p:cNvSpPr/>
          <p:nvPr userDrawn="1"/>
        </p:nvSpPr>
        <p:spPr>
          <a:xfrm rot="5400000">
            <a:off x="4709437" y="2111556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7DDBFB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1" name="Полилиния: фигура 92">
            <a:extLst>
              <a:ext uri="{FF2B5EF4-FFF2-40B4-BE49-F238E27FC236}">
                <a16:creationId xmlns:a16="http://schemas.microsoft.com/office/drawing/2014/main" id="{02599759-FBD0-3C94-8C81-AF08463AAF44}"/>
              </a:ext>
            </a:extLst>
          </p:cNvPr>
          <p:cNvSpPr/>
          <p:nvPr userDrawn="1"/>
        </p:nvSpPr>
        <p:spPr>
          <a:xfrm rot="5400000">
            <a:off x="6810678" y="2111556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7DDBFB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" name="Полилиния: фигура 92">
            <a:extLst>
              <a:ext uri="{FF2B5EF4-FFF2-40B4-BE49-F238E27FC236}">
                <a16:creationId xmlns:a16="http://schemas.microsoft.com/office/drawing/2014/main" id="{B38C04C4-D0C8-42D7-A7C9-0668305897C7}"/>
              </a:ext>
            </a:extLst>
          </p:cNvPr>
          <p:cNvSpPr/>
          <p:nvPr userDrawn="1"/>
        </p:nvSpPr>
        <p:spPr>
          <a:xfrm rot="5400000">
            <a:off x="3866055" y="3427987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7DDBFB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8" name="Полилиния: фигура 92">
            <a:extLst>
              <a:ext uri="{FF2B5EF4-FFF2-40B4-BE49-F238E27FC236}">
                <a16:creationId xmlns:a16="http://schemas.microsoft.com/office/drawing/2014/main" id="{782C05E9-EE20-4586-8962-D505D243B33A}"/>
              </a:ext>
            </a:extLst>
          </p:cNvPr>
          <p:cNvSpPr/>
          <p:nvPr userDrawn="1"/>
        </p:nvSpPr>
        <p:spPr>
          <a:xfrm rot="5400000">
            <a:off x="7232905" y="5059770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7DDBFB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9" name="Полилиния: фигура 92">
            <a:extLst>
              <a:ext uri="{FF2B5EF4-FFF2-40B4-BE49-F238E27FC236}">
                <a16:creationId xmlns:a16="http://schemas.microsoft.com/office/drawing/2014/main" id="{30D1D4A6-4324-207F-23B9-E0741FA973CF}"/>
              </a:ext>
            </a:extLst>
          </p:cNvPr>
          <p:cNvSpPr/>
          <p:nvPr userDrawn="1"/>
        </p:nvSpPr>
        <p:spPr>
          <a:xfrm rot="5400000">
            <a:off x="4339190" y="5059770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7DDBFB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20" name="Полилиния: фигура 92">
            <a:extLst>
              <a:ext uri="{FF2B5EF4-FFF2-40B4-BE49-F238E27FC236}">
                <a16:creationId xmlns:a16="http://schemas.microsoft.com/office/drawing/2014/main" id="{89379516-6233-A2E5-CBAA-A4403B6962FB}"/>
              </a:ext>
            </a:extLst>
          </p:cNvPr>
          <p:cNvSpPr/>
          <p:nvPr userDrawn="1"/>
        </p:nvSpPr>
        <p:spPr>
          <a:xfrm rot="5400000">
            <a:off x="5776768" y="5703416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7DDBFB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21" name="Полилиния: фигура 92">
            <a:extLst>
              <a:ext uri="{FF2B5EF4-FFF2-40B4-BE49-F238E27FC236}">
                <a16:creationId xmlns:a16="http://schemas.microsoft.com/office/drawing/2014/main" id="{CE0CF03C-4113-7CBB-B841-BAFDD6E54FCF}"/>
              </a:ext>
            </a:extLst>
          </p:cNvPr>
          <p:cNvSpPr/>
          <p:nvPr userDrawn="1"/>
        </p:nvSpPr>
        <p:spPr>
          <a:xfrm rot="5400000">
            <a:off x="7696576" y="3427987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7DDBFB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id="{6AED319B-88E5-1C4F-3DDF-013DB05EA8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8484" y="3473322"/>
            <a:ext cx="3440258" cy="443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C3B12377-B088-EC01-4406-6F95BB4F38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934" y="2051371"/>
            <a:ext cx="3440258" cy="286232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Текст 17">
            <a:extLst>
              <a:ext uri="{FF2B5EF4-FFF2-40B4-BE49-F238E27FC236}">
                <a16:creationId xmlns:a16="http://schemas.microsoft.com/office/drawing/2014/main" id="{D4A19046-E277-9F78-F407-591B53580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8897" y="3478139"/>
            <a:ext cx="3440258" cy="286232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Текст 17">
            <a:extLst>
              <a:ext uri="{FF2B5EF4-FFF2-40B4-BE49-F238E27FC236}">
                <a16:creationId xmlns:a16="http://schemas.microsoft.com/office/drawing/2014/main" id="{6D5AAAA9-A731-330F-CA76-BC56375CA6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5540" y="5182726"/>
            <a:ext cx="3440258" cy="286232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Текст 17">
            <a:extLst>
              <a:ext uri="{FF2B5EF4-FFF2-40B4-BE49-F238E27FC236}">
                <a16:creationId xmlns:a16="http://schemas.microsoft.com/office/drawing/2014/main" id="{1C9943E5-B276-527D-05C4-D4157ECEF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6578" y="2051371"/>
            <a:ext cx="3440258" cy="286232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5C724EBB-4BF3-892D-6BE0-FF5624898B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2845" y="3478139"/>
            <a:ext cx="3440258" cy="286232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Текст 17">
            <a:extLst>
              <a:ext uri="{FF2B5EF4-FFF2-40B4-BE49-F238E27FC236}">
                <a16:creationId xmlns:a16="http://schemas.microsoft.com/office/drawing/2014/main" id="{F1E057E4-8A96-6D0A-1C62-95FC10D13D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034" y="5182726"/>
            <a:ext cx="3440258" cy="286232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F0F49681-162F-0B10-12CC-9A9E1A5A38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61911" y="6127217"/>
            <a:ext cx="3440258" cy="286232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77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06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финаль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25897-36DC-F68C-34E6-AB4AF58F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71787"/>
            <a:ext cx="10515600" cy="480131"/>
          </a:xfrm>
        </p:spPr>
        <p:txBody>
          <a:bodyPr anchor="b"/>
          <a:lstStyle>
            <a:lvl1pPr>
              <a:defRPr sz="2800">
                <a:solidFill>
                  <a:srgbClr val="13325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D943D2-B8DC-837A-DB2B-F2D462F0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7890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реугольник 12">
            <a:extLst>
              <a:ext uri="{FF2B5EF4-FFF2-40B4-BE49-F238E27FC236}">
                <a16:creationId xmlns:a16="http://schemas.microsoft.com/office/drawing/2014/main" id="{71C691AC-2EEF-4059-E7D4-90224D681336}"/>
              </a:ext>
            </a:extLst>
          </p:cNvPr>
          <p:cNvSpPr/>
          <p:nvPr userDrawn="1"/>
        </p:nvSpPr>
        <p:spPr>
          <a:xfrm rot="5400000">
            <a:off x="-1078628" y="4736396"/>
            <a:ext cx="2442170" cy="847546"/>
          </a:xfrm>
          <a:prstGeom prst="triangle">
            <a:avLst/>
          </a:prstGeom>
          <a:gradFill>
            <a:gsLst>
              <a:gs pos="93000">
                <a:srgbClr val="010101"/>
              </a:gs>
              <a:gs pos="5000">
                <a:srgbClr val="00AEEF"/>
              </a:gs>
              <a:gs pos="0">
                <a:srgbClr val="010101"/>
              </a:gs>
              <a:gs pos="100000">
                <a:srgbClr val="00AEE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еугольник 3">
            <a:extLst>
              <a:ext uri="{FF2B5EF4-FFF2-40B4-BE49-F238E27FC236}">
                <a16:creationId xmlns:a16="http://schemas.microsoft.com/office/drawing/2014/main" id="{84B090F3-8FE7-6743-C86E-7AC3032EC8A6}"/>
              </a:ext>
            </a:extLst>
          </p:cNvPr>
          <p:cNvSpPr/>
          <p:nvPr userDrawn="1"/>
        </p:nvSpPr>
        <p:spPr>
          <a:xfrm>
            <a:off x="11211432" y="4090491"/>
            <a:ext cx="847546" cy="84754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A9BD5"/>
              </a:solidFill>
            </a:endParaRPr>
          </a:p>
        </p:txBody>
      </p:sp>
      <p:sp>
        <p:nvSpPr>
          <p:cNvPr id="11" name="Треугольник 4">
            <a:extLst>
              <a:ext uri="{FF2B5EF4-FFF2-40B4-BE49-F238E27FC236}">
                <a16:creationId xmlns:a16="http://schemas.microsoft.com/office/drawing/2014/main" id="{97FBBBA0-30B2-2A56-BA9C-713E18C7F092}"/>
              </a:ext>
            </a:extLst>
          </p:cNvPr>
          <p:cNvSpPr/>
          <p:nvPr userDrawn="1"/>
        </p:nvSpPr>
        <p:spPr>
          <a:xfrm>
            <a:off x="11631096" y="3258443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еугольник 6">
            <a:extLst>
              <a:ext uri="{FF2B5EF4-FFF2-40B4-BE49-F238E27FC236}">
                <a16:creationId xmlns:a16="http://schemas.microsoft.com/office/drawing/2014/main" id="{09464C03-26C9-817B-AA6A-2ECE5EE4FFEA}"/>
              </a:ext>
            </a:extLst>
          </p:cNvPr>
          <p:cNvSpPr/>
          <p:nvPr userDrawn="1"/>
        </p:nvSpPr>
        <p:spPr>
          <a:xfrm rot="16200000">
            <a:off x="10957606" y="6044725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еугольник 7">
            <a:extLst>
              <a:ext uri="{FF2B5EF4-FFF2-40B4-BE49-F238E27FC236}">
                <a16:creationId xmlns:a16="http://schemas.microsoft.com/office/drawing/2014/main" id="{5928F168-30CA-D539-2F76-4C282FC7AB6A}"/>
              </a:ext>
            </a:extLst>
          </p:cNvPr>
          <p:cNvSpPr/>
          <p:nvPr userDrawn="1"/>
        </p:nvSpPr>
        <p:spPr>
          <a:xfrm rot="16200000">
            <a:off x="10110060" y="5620953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еугольник 8">
            <a:extLst>
              <a:ext uri="{FF2B5EF4-FFF2-40B4-BE49-F238E27FC236}">
                <a16:creationId xmlns:a16="http://schemas.microsoft.com/office/drawing/2014/main" id="{12441D3C-6194-8CBC-5AB2-D1420E2889B5}"/>
              </a:ext>
            </a:extLst>
          </p:cNvPr>
          <p:cNvSpPr/>
          <p:nvPr userDrawn="1"/>
        </p:nvSpPr>
        <p:spPr>
          <a:xfrm rot="16200000">
            <a:off x="9262514" y="6044725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еугольник 9">
            <a:extLst>
              <a:ext uri="{FF2B5EF4-FFF2-40B4-BE49-F238E27FC236}">
                <a16:creationId xmlns:a16="http://schemas.microsoft.com/office/drawing/2014/main" id="{237AEDE4-6060-9F31-53F4-8A5289759141}"/>
              </a:ext>
            </a:extLst>
          </p:cNvPr>
          <p:cNvSpPr/>
          <p:nvPr userDrawn="1"/>
        </p:nvSpPr>
        <p:spPr>
          <a:xfrm rot="5400000">
            <a:off x="7923029" y="6407204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еугольник 11">
            <a:extLst>
              <a:ext uri="{FF2B5EF4-FFF2-40B4-BE49-F238E27FC236}">
                <a16:creationId xmlns:a16="http://schemas.microsoft.com/office/drawing/2014/main" id="{7263F83C-191E-EB3A-0851-8EAEAE3EE5CE}"/>
              </a:ext>
            </a:extLst>
          </p:cNvPr>
          <p:cNvSpPr/>
          <p:nvPr userDrawn="1"/>
        </p:nvSpPr>
        <p:spPr>
          <a:xfrm rot="16200000">
            <a:off x="7075483" y="5559658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еугольник 13">
            <a:extLst>
              <a:ext uri="{FF2B5EF4-FFF2-40B4-BE49-F238E27FC236}">
                <a16:creationId xmlns:a16="http://schemas.microsoft.com/office/drawing/2014/main" id="{D8958767-7DA8-7984-3698-E648B72D267A}"/>
              </a:ext>
            </a:extLst>
          </p:cNvPr>
          <p:cNvSpPr/>
          <p:nvPr userDrawn="1"/>
        </p:nvSpPr>
        <p:spPr>
          <a:xfrm rot="5400000">
            <a:off x="8893792" y="6381254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6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25897-36DC-F68C-34E6-AB4AF58F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71787"/>
            <a:ext cx="10515600" cy="480131"/>
          </a:xfrm>
        </p:spPr>
        <p:txBody>
          <a:bodyPr anchor="b"/>
          <a:lstStyle>
            <a:lvl1pPr>
              <a:defRPr sz="2800">
                <a:solidFill>
                  <a:srgbClr val="13325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D943D2-B8DC-837A-DB2B-F2D462F0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7890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Треугольник 3">
            <a:extLst>
              <a:ext uri="{FF2B5EF4-FFF2-40B4-BE49-F238E27FC236}">
                <a16:creationId xmlns:a16="http://schemas.microsoft.com/office/drawing/2014/main" id="{8BBE6D90-FFE7-EC1A-C5DC-A6C7C9F4692F}"/>
              </a:ext>
            </a:extLst>
          </p:cNvPr>
          <p:cNvSpPr/>
          <p:nvPr userDrawn="1"/>
        </p:nvSpPr>
        <p:spPr>
          <a:xfrm>
            <a:off x="11211432" y="4090491"/>
            <a:ext cx="847546" cy="84754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A9BD5"/>
              </a:solidFill>
            </a:endParaRPr>
          </a:p>
        </p:txBody>
      </p:sp>
      <p:sp>
        <p:nvSpPr>
          <p:cNvPr id="5" name="Треугольник 4">
            <a:extLst>
              <a:ext uri="{FF2B5EF4-FFF2-40B4-BE49-F238E27FC236}">
                <a16:creationId xmlns:a16="http://schemas.microsoft.com/office/drawing/2014/main" id="{0A26859E-F8E5-D5C1-2CAB-DED5E975EA90}"/>
              </a:ext>
            </a:extLst>
          </p:cNvPr>
          <p:cNvSpPr/>
          <p:nvPr userDrawn="1"/>
        </p:nvSpPr>
        <p:spPr>
          <a:xfrm>
            <a:off x="11631096" y="3258443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еугольник 6">
            <a:extLst>
              <a:ext uri="{FF2B5EF4-FFF2-40B4-BE49-F238E27FC236}">
                <a16:creationId xmlns:a16="http://schemas.microsoft.com/office/drawing/2014/main" id="{55722361-7666-A939-D1EA-D8AD78CB99AD}"/>
              </a:ext>
            </a:extLst>
          </p:cNvPr>
          <p:cNvSpPr/>
          <p:nvPr userDrawn="1"/>
        </p:nvSpPr>
        <p:spPr>
          <a:xfrm rot="16200000">
            <a:off x="10957606" y="6044725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D95FFCE8-2374-B663-79B2-D08BEF363457}"/>
              </a:ext>
            </a:extLst>
          </p:cNvPr>
          <p:cNvSpPr/>
          <p:nvPr userDrawn="1"/>
        </p:nvSpPr>
        <p:spPr>
          <a:xfrm rot="16200000">
            <a:off x="10110060" y="5620953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еугольник 8">
            <a:extLst>
              <a:ext uri="{FF2B5EF4-FFF2-40B4-BE49-F238E27FC236}">
                <a16:creationId xmlns:a16="http://schemas.microsoft.com/office/drawing/2014/main" id="{E6FFD2BA-3A4D-EE67-6F75-13673A604EDA}"/>
              </a:ext>
            </a:extLst>
          </p:cNvPr>
          <p:cNvSpPr/>
          <p:nvPr userDrawn="1"/>
        </p:nvSpPr>
        <p:spPr>
          <a:xfrm rot="16200000">
            <a:off x="9262514" y="6044725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9">
            <a:extLst>
              <a:ext uri="{FF2B5EF4-FFF2-40B4-BE49-F238E27FC236}">
                <a16:creationId xmlns:a16="http://schemas.microsoft.com/office/drawing/2014/main" id="{839AE3C8-A0D4-4577-109C-812FBC4F9121}"/>
              </a:ext>
            </a:extLst>
          </p:cNvPr>
          <p:cNvSpPr/>
          <p:nvPr userDrawn="1"/>
        </p:nvSpPr>
        <p:spPr>
          <a:xfrm rot="5400000">
            <a:off x="7923029" y="6407204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еугольник 11">
            <a:extLst>
              <a:ext uri="{FF2B5EF4-FFF2-40B4-BE49-F238E27FC236}">
                <a16:creationId xmlns:a16="http://schemas.microsoft.com/office/drawing/2014/main" id="{3CC147B7-155D-664D-61FD-02E3CD33853D}"/>
              </a:ext>
            </a:extLst>
          </p:cNvPr>
          <p:cNvSpPr/>
          <p:nvPr userDrawn="1"/>
        </p:nvSpPr>
        <p:spPr>
          <a:xfrm rot="16200000">
            <a:off x="7075483" y="5559658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еугольник 12">
            <a:extLst>
              <a:ext uri="{FF2B5EF4-FFF2-40B4-BE49-F238E27FC236}">
                <a16:creationId xmlns:a16="http://schemas.microsoft.com/office/drawing/2014/main" id="{71C691AC-2EEF-4059-E7D4-90224D681336}"/>
              </a:ext>
            </a:extLst>
          </p:cNvPr>
          <p:cNvSpPr/>
          <p:nvPr userDrawn="1"/>
        </p:nvSpPr>
        <p:spPr>
          <a:xfrm rot="5400000">
            <a:off x="-1078628" y="4736396"/>
            <a:ext cx="2442170" cy="847546"/>
          </a:xfrm>
          <a:prstGeom prst="triangle">
            <a:avLst/>
          </a:prstGeom>
          <a:gradFill>
            <a:gsLst>
              <a:gs pos="93000">
                <a:srgbClr val="010101"/>
              </a:gs>
              <a:gs pos="5000">
                <a:srgbClr val="00AEEF"/>
              </a:gs>
              <a:gs pos="0">
                <a:srgbClr val="010101"/>
              </a:gs>
              <a:gs pos="100000">
                <a:srgbClr val="00AEE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B84C9BA3-90A8-08B5-8CC4-A8B3660B798E}"/>
              </a:ext>
            </a:extLst>
          </p:cNvPr>
          <p:cNvSpPr/>
          <p:nvPr userDrawn="1"/>
        </p:nvSpPr>
        <p:spPr>
          <a:xfrm rot="5400000">
            <a:off x="8893792" y="6381254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CB631-4227-9835-8F06-692E836C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9688"/>
            <a:ext cx="3932237" cy="34192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Диаграмма 9">
            <a:extLst>
              <a:ext uri="{FF2B5EF4-FFF2-40B4-BE49-F238E27FC236}">
                <a16:creationId xmlns:a16="http://schemas.microsoft.com/office/drawing/2014/main" id="{7112A056-2242-6568-6287-B6A6B19B4FE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2889" y="1942571"/>
            <a:ext cx="6159323" cy="39264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13A1462E-B744-6734-7878-20FE8CA0B86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39787" y="1942571"/>
            <a:ext cx="3932237" cy="4540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реугольник 2">
            <a:extLst>
              <a:ext uri="{FF2B5EF4-FFF2-40B4-BE49-F238E27FC236}">
                <a16:creationId xmlns:a16="http://schemas.microsoft.com/office/drawing/2014/main" id="{65BE2173-4E3F-DC28-6EFA-0F2ACC91479F}"/>
              </a:ext>
            </a:extLst>
          </p:cNvPr>
          <p:cNvSpPr/>
          <p:nvPr userDrawn="1"/>
        </p:nvSpPr>
        <p:spPr>
          <a:xfrm rot="16200000">
            <a:off x="10604625" y="5778795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еугольник 4">
            <a:extLst>
              <a:ext uri="{FF2B5EF4-FFF2-40B4-BE49-F238E27FC236}">
                <a16:creationId xmlns:a16="http://schemas.microsoft.com/office/drawing/2014/main" id="{10A29E31-7826-C546-7A00-B2A94493A680}"/>
              </a:ext>
            </a:extLst>
          </p:cNvPr>
          <p:cNvSpPr/>
          <p:nvPr userDrawn="1"/>
        </p:nvSpPr>
        <p:spPr>
          <a:xfrm rot="16200000">
            <a:off x="9757079" y="6202568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E8CD354-B0F2-3F10-BA49-148AFE4AFC74}"/>
              </a:ext>
            </a:extLst>
          </p:cNvPr>
          <p:cNvSpPr/>
          <p:nvPr userDrawn="1"/>
        </p:nvSpPr>
        <p:spPr>
          <a:xfrm>
            <a:off x="11875944" y="4287155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еугольник 12">
            <a:extLst>
              <a:ext uri="{FF2B5EF4-FFF2-40B4-BE49-F238E27FC236}">
                <a16:creationId xmlns:a16="http://schemas.microsoft.com/office/drawing/2014/main" id="{F0A96FCB-7593-680F-FDB5-92888A51E773}"/>
              </a:ext>
            </a:extLst>
          </p:cNvPr>
          <p:cNvSpPr/>
          <p:nvPr userDrawn="1"/>
        </p:nvSpPr>
        <p:spPr>
          <a:xfrm>
            <a:off x="2676702" y="6098609"/>
            <a:ext cx="3419298" cy="1518782"/>
          </a:xfrm>
          <a:prstGeom prst="triangle">
            <a:avLst>
              <a:gd name="adj" fmla="val 70677"/>
            </a:avLst>
          </a:prstGeom>
          <a:gradFill>
            <a:gsLst>
              <a:gs pos="93000">
                <a:srgbClr val="010101"/>
              </a:gs>
              <a:gs pos="5000">
                <a:srgbClr val="00AEEF"/>
              </a:gs>
              <a:gs pos="0">
                <a:srgbClr val="010101"/>
              </a:gs>
              <a:gs pos="100000">
                <a:srgbClr val="00AEE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150ED862-7B61-635D-1E38-2E918531C451}"/>
              </a:ext>
            </a:extLst>
          </p:cNvPr>
          <p:cNvSpPr/>
          <p:nvPr userDrawn="1"/>
        </p:nvSpPr>
        <p:spPr>
          <a:xfrm>
            <a:off x="11452171" y="4758641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57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F8B2066D-F175-ECB7-DAC4-1FB2AC9F1C2D}"/>
              </a:ext>
            </a:extLst>
          </p:cNvPr>
          <p:cNvSpPr/>
          <p:nvPr userDrawn="1"/>
        </p:nvSpPr>
        <p:spPr>
          <a:xfrm>
            <a:off x="11715938" y="6405879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CB631-4227-9835-8F06-692E836C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9688"/>
            <a:ext cx="3932237" cy="34192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E1FE644-9FD4-F1FE-6B6D-C4DB8466BB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2889" y="1943100"/>
            <a:ext cx="6159323" cy="3925888"/>
          </a:xfrm>
          <a:pattFill prst="pct5">
            <a:fgClr>
              <a:srgbClr val="0000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E757AD87-19FA-9345-7AD7-BE6C50E5AFC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39787" y="1943100"/>
            <a:ext cx="3932237" cy="4535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реугольник 12">
            <a:extLst>
              <a:ext uri="{FF2B5EF4-FFF2-40B4-BE49-F238E27FC236}">
                <a16:creationId xmlns:a16="http://schemas.microsoft.com/office/drawing/2014/main" id="{77942296-8832-D666-B80E-A02175264162}"/>
              </a:ext>
            </a:extLst>
          </p:cNvPr>
          <p:cNvSpPr/>
          <p:nvPr userDrawn="1"/>
        </p:nvSpPr>
        <p:spPr>
          <a:xfrm rot="5400000">
            <a:off x="-1078628" y="4736396"/>
            <a:ext cx="2442170" cy="847546"/>
          </a:xfrm>
          <a:prstGeom prst="triangle">
            <a:avLst/>
          </a:prstGeom>
          <a:gradFill>
            <a:gsLst>
              <a:gs pos="93000">
                <a:srgbClr val="010101"/>
              </a:gs>
              <a:gs pos="5000">
                <a:srgbClr val="00AEEF"/>
              </a:gs>
              <a:gs pos="0">
                <a:srgbClr val="010101"/>
              </a:gs>
              <a:gs pos="100000">
                <a:srgbClr val="00AEE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93103C2B-5CDF-FFE6-940C-F264680178B2}"/>
              </a:ext>
            </a:extLst>
          </p:cNvPr>
          <p:cNvSpPr/>
          <p:nvPr userDrawn="1"/>
        </p:nvSpPr>
        <p:spPr>
          <a:xfrm rot="16200000">
            <a:off x="12879601" y="1024216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еугольник 15">
            <a:extLst>
              <a:ext uri="{FF2B5EF4-FFF2-40B4-BE49-F238E27FC236}">
                <a16:creationId xmlns:a16="http://schemas.microsoft.com/office/drawing/2014/main" id="{B752A11A-3F52-7D9B-6F35-2CC5EB050DC6}"/>
              </a:ext>
            </a:extLst>
          </p:cNvPr>
          <p:cNvSpPr/>
          <p:nvPr userDrawn="1"/>
        </p:nvSpPr>
        <p:spPr>
          <a:xfrm rot="5400000">
            <a:off x="13030262" y="2660119"/>
            <a:ext cx="847546" cy="1391478"/>
          </a:xfrm>
          <a:prstGeom prst="triangle">
            <a:avLst>
              <a:gd name="adj" fmla="val 62625"/>
            </a:avLst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61A04A5E-C526-58F8-8889-D8D4B51D961E}"/>
              </a:ext>
            </a:extLst>
          </p:cNvPr>
          <p:cNvSpPr/>
          <p:nvPr userDrawn="1"/>
        </p:nvSpPr>
        <p:spPr>
          <a:xfrm>
            <a:off x="11949772" y="5944121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47ABD03D-705D-4FBC-CA74-FD4D21361424}"/>
              </a:ext>
            </a:extLst>
          </p:cNvPr>
          <p:cNvSpPr/>
          <p:nvPr userDrawn="1"/>
        </p:nvSpPr>
        <p:spPr>
          <a:xfrm rot="10800000">
            <a:off x="11706210" y="4978143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DF7CE14F-D9DA-97A6-C240-CAC3CC561F76}"/>
              </a:ext>
            </a:extLst>
          </p:cNvPr>
          <p:cNvSpPr/>
          <p:nvPr userDrawn="1"/>
        </p:nvSpPr>
        <p:spPr>
          <a:xfrm rot="10800000">
            <a:off x="11948754" y="5461132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5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CB631-4227-9835-8F06-692E836C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9688"/>
            <a:ext cx="3932237" cy="36567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E757AD87-19FA-9345-7AD7-BE6C50E5AFC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39787" y="1943100"/>
            <a:ext cx="3932237" cy="4535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id="{728ABE48-17B5-5156-DBB6-0D8B83F72D7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25770" y="1928110"/>
            <a:ext cx="4227851" cy="417832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08230C68-3D65-C50A-387D-8B3156AB9EB1}"/>
              </a:ext>
            </a:extLst>
          </p:cNvPr>
          <p:cNvSpPr/>
          <p:nvPr userDrawn="1"/>
        </p:nvSpPr>
        <p:spPr>
          <a:xfrm rot="5400000">
            <a:off x="-1078628" y="4736396"/>
            <a:ext cx="2442170" cy="847546"/>
          </a:xfrm>
          <a:prstGeom prst="triangle">
            <a:avLst/>
          </a:prstGeom>
          <a:gradFill>
            <a:gsLst>
              <a:gs pos="93000">
                <a:srgbClr val="010101"/>
              </a:gs>
              <a:gs pos="5000">
                <a:srgbClr val="00AEEF"/>
              </a:gs>
              <a:gs pos="0">
                <a:srgbClr val="010101"/>
              </a:gs>
              <a:gs pos="100000">
                <a:srgbClr val="00AEE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еугольник 13">
            <a:extLst>
              <a:ext uri="{FF2B5EF4-FFF2-40B4-BE49-F238E27FC236}">
                <a16:creationId xmlns:a16="http://schemas.microsoft.com/office/drawing/2014/main" id="{76FC01D5-65E2-F656-5EF3-87544CA05125}"/>
              </a:ext>
            </a:extLst>
          </p:cNvPr>
          <p:cNvSpPr/>
          <p:nvPr userDrawn="1"/>
        </p:nvSpPr>
        <p:spPr>
          <a:xfrm>
            <a:off x="11715938" y="6405879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еугольник 16">
            <a:extLst>
              <a:ext uri="{FF2B5EF4-FFF2-40B4-BE49-F238E27FC236}">
                <a16:creationId xmlns:a16="http://schemas.microsoft.com/office/drawing/2014/main" id="{3126DB77-BC75-C8D1-87A4-92B28AC7A078}"/>
              </a:ext>
            </a:extLst>
          </p:cNvPr>
          <p:cNvSpPr/>
          <p:nvPr userDrawn="1"/>
        </p:nvSpPr>
        <p:spPr>
          <a:xfrm>
            <a:off x="11949772" y="5944121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еугольник 17">
            <a:extLst>
              <a:ext uri="{FF2B5EF4-FFF2-40B4-BE49-F238E27FC236}">
                <a16:creationId xmlns:a16="http://schemas.microsoft.com/office/drawing/2014/main" id="{4E1B4E40-BF45-8F18-FFA3-BFE7ED8DE4E4}"/>
              </a:ext>
            </a:extLst>
          </p:cNvPr>
          <p:cNvSpPr/>
          <p:nvPr userDrawn="1"/>
        </p:nvSpPr>
        <p:spPr>
          <a:xfrm rot="10800000">
            <a:off x="11706210" y="4978143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еугольник 18">
            <a:extLst>
              <a:ext uri="{FF2B5EF4-FFF2-40B4-BE49-F238E27FC236}">
                <a16:creationId xmlns:a16="http://schemas.microsoft.com/office/drawing/2014/main" id="{780C1AE2-B749-F0EA-BA1D-0E0EF41E2CDA}"/>
              </a:ext>
            </a:extLst>
          </p:cNvPr>
          <p:cNvSpPr/>
          <p:nvPr userDrawn="1"/>
        </p:nvSpPr>
        <p:spPr>
          <a:xfrm rot="10800000">
            <a:off x="11948754" y="5461132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8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3296"/>
            <a:ext cx="4316828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CB631-4227-9835-8F06-692E836C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4797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Рисунок 12">
            <a:extLst>
              <a:ext uri="{FF2B5EF4-FFF2-40B4-BE49-F238E27FC236}">
                <a16:creationId xmlns:a16="http://schemas.microsoft.com/office/drawing/2014/main" id="{380A2DFA-9DD5-D552-38B5-CC18C445F9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16570" y="1550281"/>
            <a:ext cx="5111828" cy="3858271"/>
          </a:xfrm>
          <a:prstGeom prst="roundRect">
            <a:avLst>
              <a:gd name="adj" fmla="val 8642"/>
            </a:avLst>
          </a:prstGeom>
          <a:pattFill prst="pct5">
            <a:fgClr>
              <a:srgbClr val="000000"/>
            </a:fgClr>
            <a:bgClr>
              <a:schemeClr val="bg1"/>
            </a:bgClr>
          </a:pattFill>
          <a:ln w="38100">
            <a:solidFill>
              <a:srgbClr val="3A9BD5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7FEB559A-6385-5FA6-79CB-096EA870F99B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839788" y="2929374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BD217105-797A-76B1-6D6B-347E3645330E}"/>
              </a:ext>
            </a:extLst>
          </p:cNvPr>
          <p:cNvSpPr>
            <a:spLocks noGrp="1"/>
          </p:cNvSpPr>
          <p:nvPr>
            <p:ph type="body" sz="half" idx="37"/>
          </p:nvPr>
        </p:nvSpPr>
        <p:spPr>
          <a:xfrm>
            <a:off x="839788" y="3573951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1CCF3479-BA72-980A-E4FF-F3B53780DEAE}"/>
              </a:ext>
            </a:extLst>
          </p:cNvPr>
          <p:cNvSpPr>
            <a:spLocks noGrp="1"/>
          </p:cNvSpPr>
          <p:nvPr>
            <p:ph type="body" sz="half" idx="38"/>
          </p:nvPr>
        </p:nvSpPr>
        <p:spPr>
          <a:xfrm>
            <a:off x="839788" y="4218528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D8FDEA20-C87A-10B5-0979-F50BEADDCEB1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839788" y="4863105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реугольник 12">
            <a:extLst>
              <a:ext uri="{FF2B5EF4-FFF2-40B4-BE49-F238E27FC236}">
                <a16:creationId xmlns:a16="http://schemas.microsoft.com/office/drawing/2014/main" id="{0B64DFC4-AD89-7A04-B77D-BABB13C8D7EE}"/>
              </a:ext>
            </a:extLst>
          </p:cNvPr>
          <p:cNvSpPr/>
          <p:nvPr userDrawn="1"/>
        </p:nvSpPr>
        <p:spPr>
          <a:xfrm>
            <a:off x="2676702" y="6098609"/>
            <a:ext cx="3419298" cy="1518782"/>
          </a:xfrm>
          <a:prstGeom prst="triangle">
            <a:avLst>
              <a:gd name="adj" fmla="val 70677"/>
            </a:avLst>
          </a:prstGeom>
          <a:gradFill>
            <a:gsLst>
              <a:gs pos="93000">
                <a:srgbClr val="010101"/>
              </a:gs>
              <a:gs pos="5000">
                <a:srgbClr val="00AEEF"/>
              </a:gs>
              <a:gs pos="0">
                <a:srgbClr val="010101"/>
              </a:gs>
              <a:gs pos="100000">
                <a:srgbClr val="00AEE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еугольник 2">
            <a:extLst>
              <a:ext uri="{FF2B5EF4-FFF2-40B4-BE49-F238E27FC236}">
                <a16:creationId xmlns:a16="http://schemas.microsoft.com/office/drawing/2014/main" id="{D516BAEE-6FF9-FE19-3675-529B63C1168A}"/>
              </a:ext>
            </a:extLst>
          </p:cNvPr>
          <p:cNvSpPr/>
          <p:nvPr userDrawn="1"/>
        </p:nvSpPr>
        <p:spPr>
          <a:xfrm rot="16200000">
            <a:off x="10604625" y="5778795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еугольник 4">
            <a:extLst>
              <a:ext uri="{FF2B5EF4-FFF2-40B4-BE49-F238E27FC236}">
                <a16:creationId xmlns:a16="http://schemas.microsoft.com/office/drawing/2014/main" id="{F2A6DB98-B248-7F5A-73CF-62F00AB85D2F}"/>
              </a:ext>
            </a:extLst>
          </p:cNvPr>
          <p:cNvSpPr/>
          <p:nvPr userDrawn="1"/>
        </p:nvSpPr>
        <p:spPr>
          <a:xfrm rot="16200000">
            <a:off x="9757079" y="6202568"/>
            <a:ext cx="847546" cy="84754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еугольник 10">
            <a:extLst>
              <a:ext uri="{FF2B5EF4-FFF2-40B4-BE49-F238E27FC236}">
                <a16:creationId xmlns:a16="http://schemas.microsoft.com/office/drawing/2014/main" id="{8ABD0EE0-D427-EAC2-2E66-027B3004E8D9}"/>
              </a:ext>
            </a:extLst>
          </p:cNvPr>
          <p:cNvSpPr/>
          <p:nvPr userDrawn="1"/>
        </p:nvSpPr>
        <p:spPr>
          <a:xfrm>
            <a:off x="11875944" y="4287155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еугольник 13">
            <a:extLst>
              <a:ext uri="{FF2B5EF4-FFF2-40B4-BE49-F238E27FC236}">
                <a16:creationId xmlns:a16="http://schemas.microsoft.com/office/drawing/2014/main" id="{77189E0A-AE02-EE4B-426C-701C8E437F52}"/>
              </a:ext>
            </a:extLst>
          </p:cNvPr>
          <p:cNvSpPr/>
          <p:nvPr userDrawn="1"/>
        </p:nvSpPr>
        <p:spPr>
          <a:xfrm>
            <a:off x="11452171" y="4758641"/>
            <a:ext cx="847546" cy="84754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7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3296"/>
            <a:ext cx="4316828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CB631-4227-9835-8F06-692E836C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4797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4E293-E6DC-204F-7CD8-85BB24ED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3296" y="6359413"/>
            <a:ext cx="2743200" cy="365125"/>
          </a:xfrm>
        </p:spPr>
        <p:txBody>
          <a:bodyPr/>
          <a:lstStyle/>
          <a:p>
            <a:fld id="{0AA955F3-5974-844D-AAD8-EBDF2EE676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7FEB559A-6385-5FA6-79CB-096EA870F99B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839788" y="2929374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BD217105-797A-76B1-6D6B-347E3645330E}"/>
              </a:ext>
            </a:extLst>
          </p:cNvPr>
          <p:cNvSpPr>
            <a:spLocks noGrp="1"/>
          </p:cNvSpPr>
          <p:nvPr>
            <p:ph type="body" sz="half" idx="37"/>
          </p:nvPr>
        </p:nvSpPr>
        <p:spPr>
          <a:xfrm>
            <a:off x="839788" y="3573951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1CCF3479-BA72-980A-E4FF-F3B53780DEAE}"/>
              </a:ext>
            </a:extLst>
          </p:cNvPr>
          <p:cNvSpPr>
            <a:spLocks noGrp="1"/>
          </p:cNvSpPr>
          <p:nvPr>
            <p:ph type="body" sz="half" idx="38"/>
          </p:nvPr>
        </p:nvSpPr>
        <p:spPr>
          <a:xfrm>
            <a:off x="839788" y="4218528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D8FDEA20-C87A-10B5-0979-F50BEADDCEB1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839788" y="4863105"/>
            <a:ext cx="4316828" cy="3684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Рисунок 30">
            <a:extLst>
              <a:ext uri="{FF2B5EF4-FFF2-40B4-BE49-F238E27FC236}">
                <a16:creationId xmlns:a16="http://schemas.microsoft.com/office/drawing/2014/main" id="{DEF157C9-FE1E-35A6-695D-9C9E6F295F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8031" y="-363367"/>
            <a:ext cx="2986518" cy="3661204"/>
          </a:xfrm>
          <a:prstGeom prst="roundRect">
            <a:avLst>
              <a:gd name="adj" fmla="val 1748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6" name="Рисунок 30">
            <a:extLst>
              <a:ext uri="{FF2B5EF4-FFF2-40B4-BE49-F238E27FC236}">
                <a16:creationId xmlns:a16="http://schemas.microsoft.com/office/drawing/2014/main" id="{E97BDE24-BFF4-1DF8-CB1F-68883D1E2B6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98031" y="3566290"/>
            <a:ext cx="2986518" cy="3661204"/>
          </a:xfrm>
          <a:prstGeom prst="roundRect">
            <a:avLst>
              <a:gd name="adj" fmla="val 1748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2" name="Рисунок 30">
            <a:extLst>
              <a:ext uri="{FF2B5EF4-FFF2-40B4-BE49-F238E27FC236}">
                <a16:creationId xmlns:a16="http://schemas.microsoft.com/office/drawing/2014/main" id="{3583BD6B-FEC2-FABD-8DF3-721175DC354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76438" y="2478334"/>
            <a:ext cx="2986518" cy="3661204"/>
          </a:xfrm>
          <a:prstGeom prst="roundRect">
            <a:avLst>
              <a:gd name="adj" fmla="val 1748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3" name="Рисунок 30">
            <a:extLst>
              <a:ext uri="{FF2B5EF4-FFF2-40B4-BE49-F238E27FC236}">
                <a16:creationId xmlns:a16="http://schemas.microsoft.com/office/drawing/2014/main" id="{832A9095-FE89-5477-D06B-7BFC2B57FF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76438" y="-1507034"/>
            <a:ext cx="2986518" cy="3661204"/>
          </a:xfrm>
          <a:prstGeom prst="roundRect">
            <a:avLst>
              <a:gd name="adj" fmla="val 1748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30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CB631-4227-9835-8F06-692E836C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9688"/>
            <a:ext cx="3932237" cy="34192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аблица 5">
            <a:extLst>
              <a:ext uri="{FF2B5EF4-FFF2-40B4-BE49-F238E27FC236}">
                <a16:creationId xmlns:a16="http://schemas.microsoft.com/office/drawing/2014/main" id="{0FB1CD45-7AE7-3129-DFA7-ACDE4D9572D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92889" y="1942571"/>
            <a:ext cx="6159323" cy="39264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9BC6F9F-4F66-AF42-65C5-41282D787F1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39787" y="1942571"/>
            <a:ext cx="3932237" cy="4540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реугольник 13">
            <a:extLst>
              <a:ext uri="{FF2B5EF4-FFF2-40B4-BE49-F238E27FC236}">
                <a16:creationId xmlns:a16="http://schemas.microsoft.com/office/drawing/2014/main" id="{9653698D-6507-F1FA-1E54-22822F1EE3B4}"/>
              </a:ext>
            </a:extLst>
          </p:cNvPr>
          <p:cNvSpPr/>
          <p:nvPr userDrawn="1"/>
        </p:nvSpPr>
        <p:spPr>
          <a:xfrm>
            <a:off x="11715938" y="6405879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:a16="http://schemas.microsoft.com/office/drawing/2014/main" id="{AC1D7812-AADD-6190-E343-A372C7E8AB73}"/>
              </a:ext>
            </a:extLst>
          </p:cNvPr>
          <p:cNvSpPr/>
          <p:nvPr userDrawn="1"/>
        </p:nvSpPr>
        <p:spPr>
          <a:xfrm>
            <a:off x="11949772" y="5944121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еугольник 17">
            <a:extLst>
              <a:ext uri="{FF2B5EF4-FFF2-40B4-BE49-F238E27FC236}">
                <a16:creationId xmlns:a16="http://schemas.microsoft.com/office/drawing/2014/main" id="{417B5632-C698-4625-8390-F8261CAEC267}"/>
              </a:ext>
            </a:extLst>
          </p:cNvPr>
          <p:cNvSpPr/>
          <p:nvPr userDrawn="1"/>
        </p:nvSpPr>
        <p:spPr>
          <a:xfrm rot="10800000">
            <a:off x="11706210" y="4978143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еугольник 18">
            <a:extLst>
              <a:ext uri="{FF2B5EF4-FFF2-40B4-BE49-F238E27FC236}">
                <a16:creationId xmlns:a16="http://schemas.microsoft.com/office/drawing/2014/main" id="{D0B19A9A-E993-3430-956C-CEB1AB77DF72}"/>
              </a:ext>
            </a:extLst>
          </p:cNvPr>
          <p:cNvSpPr/>
          <p:nvPr userDrawn="1"/>
        </p:nvSpPr>
        <p:spPr>
          <a:xfrm rot="10800000">
            <a:off x="11948754" y="5461132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A4-4426-1D37-9D97-416DB07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216"/>
            <a:ext cx="10512424" cy="523220"/>
          </a:xfrm>
        </p:spPr>
        <p:txBody>
          <a:bodyPr anchor="t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CB631-4227-9835-8F06-692E836C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9688"/>
            <a:ext cx="10512421" cy="34192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874A4950-5D25-F3A1-BEFF-6DDA84EC753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39787" y="1811865"/>
            <a:ext cx="10512423" cy="5847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реугольник 13">
            <a:extLst>
              <a:ext uri="{FF2B5EF4-FFF2-40B4-BE49-F238E27FC236}">
                <a16:creationId xmlns:a16="http://schemas.microsoft.com/office/drawing/2014/main" id="{56A16D95-C934-3359-773E-6930C38A0ACF}"/>
              </a:ext>
            </a:extLst>
          </p:cNvPr>
          <p:cNvSpPr/>
          <p:nvPr userDrawn="1"/>
        </p:nvSpPr>
        <p:spPr>
          <a:xfrm>
            <a:off x="11715938" y="6405879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еугольник 16">
            <a:extLst>
              <a:ext uri="{FF2B5EF4-FFF2-40B4-BE49-F238E27FC236}">
                <a16:creationId xmlns:a16="http://schemas.microsoft.com/office/drawing/2014/main" id="{6BE2AFB5-4A15-6F01-E48E-A8A136A8C04C}"/>
              </a:ext>
            </a:extLst>
          </p:cNvPr>
          <p:cNvSpPr/>
          <p:nvPr userDrawn="1"/>
        </p:nvSpPr>
        <p:spPr>
          <a:xfrm>
            <a:off x="11949772" y="5944121"/>
            <a:ext cx="471486" cy="471486"/>
          </a:xfrm>
          <a:prstGeom prst="triangle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17">
            <a:extLst>
              <a:ext uri="{FF2B5EF4-FFF2-40B4-BE49-F238E27FC236}">
                <a16:creationId xmlns:a16="http://schemas.microsoft.com/office/drawing/2014/main" id="{47CC7CF6-5D4A-EC0B-191C-5345CEA14D2B}"/>
              </a:ext>
            </a:extLst>
          </p:cNvPr>
          <p:cNvSpPr/>
          <p:nvPr userDrawn="1"/>
        </p:nvSpPr>
        <p:spPr>
          <a:xfrm rot="10800000">
            <a:off x="11706210" y="4978143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8">
            <a:extLst>
              <a:ext uri="{FF2B5EF4-FFF2-40B4-BE49-F238E27FC236}">
                <a16:creationId xmlns:a16="http://schemas.microsoft.com/office/drawing/2014/main" id="{0BAFE8E8-1513-1247-1BAC-2D0B52CB5791}"/>
              </a:ext>
            </a:extLst>
          </p:cNvPr>
          <p:cNvSpPr/>
          <p:nvPr userDrawn="1"/>
        </p:nvSpPr>
        <p:spPr>
          <a:xfrm rot="10800000">
            <a:off x="11948754" y="5461132"/>
            <a:ext cx="471486" cy="471486"/>
          </a:xfrm>
          <a:prstGeom prst="triangle">
            <a:avLst/>
          </a:prstGeom>
          <a:noFill/>
          <a:ln>
            <a:solidFill>
              <a:srgbClr val="3A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9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3C4FD-3FD5-7D34-0634-1781E369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409"/>
            <a:ext cx="7772400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863AC-50F8-523E-927E-FD2B4AA4B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68249"/>
            <a:ext cx="10515600" cy="350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0B701-C41E-A2A8-C76D-023DFE7C6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2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55F3-5974-844D-AAD8-EBDF2EE6765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8EB7B6A-03B5-2727-A261-4F6179E5CA77}"/>
              </a:ext>
            </a:extLst>
          </p:cNvPr>
          <p:cNvGrpSpPr/>
          <p:nvPr userDrawn="1"/>
        </p:nvGrpSpPr>
        <p:grpSpPr>
          <a:xfrm>
            <a:off x="10554057" y="215468"/>
            <a:ext cx="399235" cy="399736"/>
            <a:chOff x="9759776" y="371229"/>
            <a:chExt cx="757296" cy="758249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9835E37-34A8-CFA4-A339-F5ABC0B2592E}"/>
                </a:ext>
              </a:extLst>
            </p:cNvPr>
            <p:cNvGrpSpPr/>
            <p:nvPr userDrawn="1"/>
          </p:nvGrpSpPr>
          <p:grpSpPr>
            <a:xfrm>
              <a:off x="9759776" y="371229"/>
              <a:ext cx="757296" cy="758249"/>
              <a:chOff x="10154460" y="391144"/>
              <a:chExt cx="562096" cy="562808"/>
            </a:xfrm>
          </p:grpSpPr>
          <p:sp>
            <p:nvSpPr>
              <p:cNvPr id="10" name="Параллелограмм 9">
                <a:extLst>
                  <a:ext uri="{FF2B5EF4-FFF2-40B4-BE49-F238E27FC236}">
                    <a16:creationId xmlns:a16="http://schemas.microsoft.com/office/drawing/2014/main" id="{1515B1B8-1636-145D-07BB-006A667C5EAF}"/>
                  </a:ext>
                </a:extLst>
              </p:cNvPr>
              <p:cNvSpPr/>
              <p:nvPr/>
            </p:nvSpPr>
            <p:spPr>
              <a:xfrm>
                <a:off x="10154460" y="391144"/>
                <a:ext cx="562096" cy="139495"/>
              </a:xfrm>
              <a:prstGeom prst="parallelogram">
                <a:avLst>
                  <a:gd name="adj" fmla="val 95345"/>
                </a:avLst>
              </a:prstGeom>
              <a:solidFill>
                <a:srgbClr val="3A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араллелограмм 10">
                <a:extLst>
                  <a:ext uri="{FF2B5EF4-FFF2-40B4-BE49-F238E27FC236}">
                    <a16:creationId xmlns:a16="http://schemas.microsoft.com/office/drawing/2014/main" id="{4BCEE023-0DE6-C69D-4B67-55EA64A1C810}"/>
                  </a:ext>
                </a:extLst>
              </p:cNvPr>
              <p:cNvSpPr/>
              <p:nvPr/>
            </p:nvSpPr>
            <p:spPr>
              <a:xfrm rot="5400000" flipH="1">
                <a:off x="10365760" y="602550"/>
                <a:ext cx="562096" cy="139495"/>
              </a:xfrm>
              <a:prstGeom prst="parallelogram">
                <a:avLst>
                  <a:gd name="adj" fmla="val 9534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ый треугольник 11">
                <a:extLst>
                  <a:ext uri="{FF2B5EF4-FFF2-40B4-BE49-F238E27FC236}">
                    <a16:creationId xmlns:a16="http://schemas.microsoft.com/office/drawing/2014/main" id="{5B937ABE-DB86-D5AD-2468-D122DA3311F7}"/>
                  </a:ext>
                </a:extLst>
              </p:cNvPr>
              <p:cNvSpPr/>
              <p:nvPr/>
            </p:nvSpPr>
            <p:spPr>
              <a:xfrm rot="16200000">
                <a:off x="10157699" y="672496"/>
                <a:ext cx="281554" cy="28135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C38D84A1-9EC8-20FE-72AD-C9938166D1BE}"/>
                </a:ext>
              </a:extLst>
            </p:cNvPr>
            <p:cNvSpPr/>
            <p:nvPr/>
          </p:nvSpPr>
          <p:spPr>
            <a:xfrm rot="5400000">
              <a:off x="9767454" y="748628"/>
              <a:ext cx="379326" cy="379066"/>
            </a:xfrm>
            <a:prstGeom prst="rtTriangle">
              <a:avLst/>
            </a:prstGeom>
            <a:solidFill>
              <a:srgbClr val="3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Текст 2">
            <a:extLst>
              <a:ext uri="{FF2B5EF4-FFF2-40B4-BE49-F238E27FC236}">
                <a16:creationId xmlns:a16="http://schemas.microsoft.com/office/drawing/2014/main" id="{267E9211-7BEC-0DA5-0E55-1EE1075051F6}"/>
              </a:ext>
            </a:extLst>
          </p:cNvPr>
          <p:cNvSpPr txBox="1">
            <a:spLocks/>
          </p:cNvSpPr>
          <p:nvPr userDrawn="1"/>
        </p:nvSpPr>
        <p:spPr>
          <a:xfrm>
            <a:off x="10955323" y="158279"/>
            <a:ext cx="123463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Poppins" panose="00000500000000000000" pitchFamily="2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600" dirty="0">
                <a:solidFill>
                  <a:schemeClr val="tx1"/>
                </a:solidFill>
              </a:rPr>
              <a:t>Центр</a:t>
            </a:r>
          </a:p>
          <a:p>
            <a:r>
              <a:rPr lang="ru-RU" sz="600" dirty="0">
                <a:solidFill>
                  <a:schemeClr val="tx1"/>
                </a:solidFill>
              </a:rPr>
              <a:t>Управления</a:t>
            </a:r>
          </a:p>
          <a:p>
            <a:r>
              <a:rPr lang="ru-RU" sz="600" dirty="0">
                <a:solidFill>
                  <a:schemeClr val="tx1"/>
                </a:solidFill>
              </a:rPr>
              <a:t>Регионом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C10590F1-2608-4252-8345-70FC8FE99D29}"/>
              </a:ext>
            </a:extLst>
          </p:cNvPr>
          <p:cNvSpPr txBox="1">
            <a:spLocks/>
          </p:cNvSpPr>
          <p:nvPr userDrawn="1"/>
        </p:nvSpPr>
        <p:spPr>
          <a:xfrm>
            <a:off x="10962417" y="476290"/>
            <a:ext cx="1410754" cy="18466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Onest Light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Калужская область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3E2668C0-451A-B25D-6988-7BD33E398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18"/>
          <a:stretch/>
        </p:blipFill>
        <p:spPr>
          <a:xfrm>
            <a:off x="9979149" y="217194"/>
            <a:ext cx="365012" cy="375394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E83B9831-1668-F6B3-09DD-4D96568C0947}"/>
              </a:ext>
            </a:extLst>
          </p:cNvPr>
          <p:cNvSpPr txBox="1">
            <a:spLocks/>
          </p:cNvSpPr>
          <p:nvPr userDrawn="1"/>
        </p:nvSpPr>
        <p:spPr>
          <a:xfrm>
            <a:off x="9809777" y="560131"/>
            <a:ext cx="703756" cy="18466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Onest Light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РОСАТОМ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7E5A81-4B3E-B97F-C0EC-F41E1B840074}"/>
              </a:ext>
            </a:extLst>
          </p:cNvPr>
          <p:cNvSpPr txBox="1"/>
          <p:nvPr userDrawn="1"/>
        </p:nvSpPr>
        <p:spPr>
          <a:xfrm>
            <a:off x="267388" y="-74474"/>
            <a:ext cx="5868914" cy="73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sz="1600" dirty="0">
                <a:latin typeface="Inter" panose="02000503000000020004" pitchFamily="2" charset="0"/>
                <a:ea typeface="Inter" panose="02000503000000020004" pitchFamily="2" charset="0"/>
                <a:cs typeface="Suisse Intl" panose="020B0504000000000000" pitchFamily="34" charset="-78"/>
              </a:rPr>
              <a:t> </a:t>
            </a:r>
            <a:r>
              <a:rPr lang="ru-RU" sz="1600" dirty="0">
                <a:latin typeface="Inter" panose="02000503000000020004" pitchFamily="2" charset="0"/>
                <a:ea typeface="Inter" panose="02000503000000020004" pitchFamily="2" charset="0"/>
                <a:cs typeface="Suisse Intl" panose="020B0504000000000000" pitchFamily="34" charset="-78"/>
              </a:rPr>
              <a:t>Проект «Эффективный регион»: </a:t>
            </a:r>
            <a:r>
              <a:rPr lang="ru-RU" sz="1600" dirty="0">
                <a:solidFill>
                  <a:srgbClr val="3A9BD5"/>
                </a:solidFill>
                <a:latin typeface="Inter" panose="02000503000000020004" pitchFamily="2" charset="0"/>
                <a:ea typeface="Inter" panose="02000503000000020004" pitchFamily="2" charset="0"/>
                <a:cs typeface="Suisse Intl" panose="020B0504000000000000" pitchFamily="34" charset="-78"/>
              </a:rPr>
              <a:t>КАЛУЖСКАЯ ОБЛАСТЬ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D78FDC-1076-F940-4BE1-0DC32DC1D27E}"/>
              </a:ext>
            </a:extLst>
          </p:cNvPr>
          <p:cNvSpPr txBox="1"/>
          <p:nvPr userDrawn="1"/>
        </p:nvSpPr>
        <p:spPr>
          <a:xfrm>
            <a:off x="267388" y="5811894"/>
            <a:ext cx="2343911" cy="73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sz="1600" dirty="0">
                <a:latin typeface="Inter" panose="02000503000000020004" pitchFamily="2" charset="0"/>
                <a:ea typeface="Inter" panose="02000503000000020004" pitchFamily="2" charset="0"/>
                <a:cs typeface="Suisse Intl" panose="020B0504000000000000" pitchFamily="34" charset="-78"/>
              </a:rPr>
              <a:t> </a:t>
            </a:r>
            <a:r>
              <a:rPr lang="ru-RU" sz="1200" dirty="0">
                <a:latin typeface="Inter" panose="02000503000000020004" pitchFamily="2" charset="0"/>
                <a:ea typeface="Inter" panose="02000503000000020004" pitchFamily="2" charset="0"/>
                <a:cs typeface="Suisse Intl" panose="020B0504000000000000" pitchFamily="34" charset="-78"/>
              </a:rPr>
              <a:t>КАЛУГА, 4 марта 2025 года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2238DA6-1BEA-F957-4DC2-DAB5DCCA06B9}"/>
              </a:ext>
            </a:extLst>
          </p:cNvPr>
          <p:cNvSpPr/>
          <p:nvPr userDrawn="1"/>
        </p:nvSpPr>
        <p:spPr>
          <a:xfrm>
            <a:off x="407988" y="-1419444"/>
            <a:ext cx="821410" cy="799512"/>
          </a:xfrm>
          <a:prstGeom prst="rect">
            <a:avLst/>
          </a:prstGeom>
          <a:solidFill>
            <a:srgbClr val="133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ED7919-EEA3-9EFF-0060-294D4FC58F90}"/>
              </a:ext>
            </a:extLst>
          </p:cNvPr>
          <p:cNvSpPr/>
          <p:nvPr userDrawn="1"/>
        </p:nvSpPr>
        <p:spPr>
          <a:xfrm>
            <a:off x="1544880" y="-1419444"/>
            <a:ext cx="821410" cy="799512"/>
          </a:xfrm>
          <a:prstGeom prst="rect">
            <a:avLst/>
          </a:prstGeom>
          <a:solidFill>
            <a:srgbClr val="7DD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E0A67EF-91E0-A032-36A2-D14BC171E5D6}"/>
              </a:ext>
            </a:extLst>
          </p:cNvPr>
          <p:cNvSpPr/>
          <p:nvPr userDrawn="1"/>
        </p:nvSpPr>
        <p:spPr>
          <a:xfrm>
            <a:off x="2681772" y="-1419444"/>
            <a:ext cx="821410" cy="799512"/>
          </a:xfrm>
          <a:prstGeom prst="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C4A72B3-AF7C-83E2-5301-A621557DEC45}"/>
              </a:ext>
            </a:extLst>
          </p:cNvPr>
          <p:cNvSpPr/>
          <p:nvPr userDrawn="1"/>
        </p:nvSpPr>
        <p:spPr>
          <a:xfrm>
            <a:off x="3818664" y="-1419444"/>
            <a:ext cx="821410" cy="799512"/>
          </a:xfrm>
          <a:prstGeom prst="rect">
            <a:avLst/>
          </a:prstGeom>
          <a:solidFill>
            <a:srgbClr val="F8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13EE0B7-8B85-888B-F92F-88E342EDB3C0}"/>
              </a:ext>
            </a:extLst>
          </p:cNvPr>
          <p:cNvSpPr/>
          <p:nvPr userDrawn="1"/>
        </p:nvSpPr>
        <p:spPr>
          <a:xfrm>
            <a:off x="4955557" y="-1419444"/>
            <a:ext cx="821410" cy="799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5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1" r:id="rId3"/>
    <p:sldLayoutId id="2147483686" r:id="rId4"/>
    <p:sldLayoutId id="2147483696" r:id="rId5"/>
    <p:sldLayoutId id="2147483697" r:id="rId6"/>
    <p:sldLayoutId id="2147483698" r:id="rId7"/>
    <p:sldLayoutId id="2147483687" r:id="rId8"/>
    <p:sldLayoutId id="2147483690" r:id="rId9"/>
    <p:sldLayoutId id="2147483688" r:id="rId10"/>
    <p:sldLayoutId id="2147483689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700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13325A"/>
          </a:solidFill>
          <a:latin typeface="Inter" panose="02000503000000020004" pitchFamily="2" charset="0"/>
          <a:ea typeface="Inter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5" pos="7401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9A2958F-5FCF-1F19-1C64-81F927942A86}"/>
              </a:ext>
            </a:extLst>
          </p:cNvPr>
          <p:cNvSpPr/>
          <p:nvPr/>
        </p:nvSpPr>
        <p:spPr>
          <a:xfrm>
            <a:off x="4651413" y="4215318"/>
            <a:ext cx="2898202" cy="745787"/>
          </a:xfrm>
          <a:prstGeom prst="roundRect">
            <a:avLst>
              <a:gd name="adj" fmla="val 36179"/>
            </a:avLst>
          </a:prstGeom>
          <a:noFill/>
          <a:ln w="25400">
            <a:solidFill>
              <a:srgbClr val="3A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80CA-6558-9E93-CEBF-3740B96EE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519" y="2624262"/>
            <a:ext cx="10767934" cy="1338828"/>
          </a:xfrm>
        </p:spPr>
        <p:txBody>
          <a:bodyPr/>
          <a:lstStyle/>
          <a:p>
            <a:r>
              <a:rPr lang="ru-RU" sz="4500" dirty="0">
                <a:solidFill>
                  <a:srgbClr val="254B8F"/>
                </a:solidFill>
                <a:latin typeface="Montserrat" panose="00000500000000000000" pitchFamily="2" charset="-52"/>
              </a:rPr>
              <a:t>БЕРЕЖЛИВЫЕ РЕШЕНИЯ</a:t>
            </a:r>
            <a:br>
              <a:rPr lang="ru-RU" sz="4500" dirty="0">
                <a:solidFill>
                  <a:srgbClr val="254B8F"/>
                </a:solidFill>
                <a:latin typeface="Montserrat" panose="00000500000000000000" pitchFamily="2" charset="-52"/>
              </a:rPr>
            </a:br>
            <a:r>
              <a:rPr lang="ru-RU" sz="4500" dirty="0">
                <a:solidFill>
                  <a:srgbClr val="254B8F"/>
                </a:solidFill>
                <a:latin typeface="Montserrat" panose="00000500000000000000" pitchFamily="2" charset="-52"/>
              </a:rPr>
              <a:t>ДЛЯ СОВРЕМЕННЫХ ПРОБЛЕМ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E5253-9A0A-DA4D-A4CB-20DF831EA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1413" y="4386263"/>
            <a:ext cx="2898202" cy="424732"/>
          </a:xfrm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КОНФЕРЕНЦИЯ</a:t>
            </a:r>
          </a:p>
        </p:txBody>
      </p:sp>
    </p:spTree>
    <p:extLst>
      <p:ext uri="{BB962C8B-B14F-4D97-AF65-F5344CB8AC3E}">
        <p14:creationId xmlns:p14="http://schemas.microsoft.com/office/powerpoint/2010/main" val="212641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526FB-2747-EB32-5629-87A3949DE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52CC3545-CF9B-55A4-1FCE-52119147E293}"/>
              </a:ext>
            </a:extLst>
          </p:cNvPr>
          <p:cNvSpPr/>
          <p:nvPr/>
        </p:nvSpPr>
        <p:spPr>
          <a:xfrm>
            <a:off x="7068457" y="943028"/>
            <a:ext cx="2598057" cy="307777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916D2EF8-2EE4-8136-35AC-F77A6CB13B44}"/>
              </a:ext>
            </a:extLst>
          </p:cNvPr>
          <p:cNvSpPr/>
          <p:nvPr/>
        </p:nvSpPr>
        <p:spPr>
          <a:xfrm rot="16200000">
            <a:off x="-279225" y="4727176"/>
            <a:ext cx="2380782" cy="325207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B7DA3404-D3BB-9CBF-A355-6862EE1CFF24}"/>
              </a:ext>
            </a:extLst>
          </p:cNvPr>
          <p:cNvSpPr/>
          <p:nvPr/>
        </p:nvSpPr>
        <p:spPr>
          <a:xfrm rot="16200000">
            <a:off x="-287938" y="1997267"/>
            <a:ext cx="2380782" cy="325207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87F806-11DE-3D0B-0AD8-609A3A5F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34" y="820183"/>
            <a:ext cx="2997107" cy="265292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06137C-9E1A-56F5-23A5-E6A2F6EA2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48" y="3473105"/>
            <a:ext cx="2786680" cy="2833349"/>
          </a:xfrm>
          <a:prstGeom prst="rect">
            <a:avLst/>
          </a:prstGeom>
        </p:spPr>
      </p:pic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C006CB46-4742-9AE8-BB76-E1B48D4D9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34455"/>
              </p:ext>
            </p:extLst>
          </p:nvPr>
        </p:nvGraphicFramePr>
        <p:xfrm>
          <a:off x="4346709" y="1420336"/>
          <a:ext cx="7511173" cy="488611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5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Проблемма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Корренная</a:t>
                      </a:r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 причина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Возможные решения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Ожидаемый вклад выбранного решения в цели проекта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6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Отсутствие единой базы аккумулирования информации, единого канала поступления информации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Отсутствие сотрудника, занимающегося этой работой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1. Определить ответственного сотрудника, закрепить в должностных инструкциях                                                                                                      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Оптимизация процесса, помощь при определении приоритетности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2. Создать единую базу (</a:t>
                      </a:r>
                      <a:r>
                        <a:rPr lang="ru-RU" sz="700" b="0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табл.Ехcel</a:t>
                      </a:r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 , </a:t>
                      </a:r>
                      <a:r>
                        <a:rPr lang="ru-RU" sz="700" b="0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Яндекс</a:t>
                      </a:r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 таблица)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3. Контроль за сроками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06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Существует проблема нехватки техники на этапе включения в план-график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Отсутствие регламента распределения спец. техники по приоритетам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1. Разработка и утверждение регламента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Сокрашение времени в процессе планирования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2. Определить сотрудника, ответственного за выполнение регламента, закрепление в должностной инструкции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Недостаточная активность в участии в </a:t>
                      </a:r>
                      <a:r>
                        <a:rPr lang="ru-RU" sz="700" b="0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федеральны</a:t>
                      </a:r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/региональных/        муниципальных и программах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1. Активизировать работу для участия в </a:t>
                      </a:r>
                      <a:r>
                        <a:rPr lang="ru-RU" sz="700" b="0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федеральны</a:t>
                      </a:r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/региональных/муниципальных программах с целью получения финансирования на приобретение дополнительной техники</a:t>
                      </a:r>
                      <a:b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Усовершенствование  материально технической базы </a:t>
                      </a:r>
                      <a:r>
                        <a:rPr lang="ru-RU" sz="700" b="0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учереждения</a:t>
                      </a:r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( увеличение количества спец.техники: 1. Газель, 2. МАВР,3. Фреза, 4. </a:t>
                      </a:r>
                      <a:r>
                        <a:rPr lang="ru-RU" sz="700" b="0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Термобункер</a:t>
                      </a:r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2. Определение ответственного сотрудника для мониторинга программ и подготовки предложений по участию, закрепление в должностной инструкции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3. Подготовка экономического обоснования на приобретение спец.техники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Вероятность неисправности спец.техники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Большой износ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1. Активизировать работу для участия в федеральных/региональных/муниципальных программах с целью получения финансирования на приобретение дополнительной техники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Постоянный запас </a:t>
                      </a:r>
                      <a:r>
                        <a:rPr lang="ru-RU" sz="700" b="0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зап</a:t>
                      </a:r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. частей на складе </a:t>
                      </a:r>
                      <a:b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</a:br>
                      <a:b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</a:br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 Сокращение времени простоя техники из-за поломок для счет своевременного контроля износа техники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2. Разработать план-график проведения технического осмотра спец. техники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3. Своевременное направление заявок на склад на приобретение запасных частей для ремонта спец. техники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4. Заключение договора аренды, предоставление спец.техники в аренду.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5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Минимизация риска ожидания очереди на асфальтобетонном заводе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Отсутствие техники, графика поставки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1. Приобретение дополнительной спец.техники.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Снижение количества рейсов в смену (с 2 до 1)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2. Разработать и согласовать график поставки асфальтобетона с заводом изготовителем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90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Отсутствие эффективного распределение рабочего процесса внутри СРД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Отсутствие взаимозаменяемости, дифицит рабочих-специалистов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1. Проведение обучения  специалистов, задействованных на ремонтных работах,  повышение  квалификации, переподготовка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Увеличение количества бригад с квалифицированными сотрудниками (создание не менее 2 бригад)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3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2. Увеличение штата сотрудников, их обучение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3. Привлечение работников на имеющиеся вакансии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Вероятность потери качества используемого в процессе материала(битум)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Износ техники для перемешивания битума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1. Переход на новые технологии (использование эмульсии)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Усовершенствование материально технической базы </a:t>
                      </a:r>
                      <a:r>
                        <a:rPr lang="ru-RU" sz="700" b="0" u="none" strike="noStrike" dirty="0" err="1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учереждения</a:t>
                      </a:r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. Использование новых технологий в дорожном ремонте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8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2. Участие в федеральных/региональных/муниципальных программах с целью получения финансирования на приобретение дополнительной техники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4295" marR="4295" marT="429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606359A-7D57-260D-2C92-B755C56EE997}"/>
              </a:ext>
            </a:extLst>
          </p:cNvPr>
          <p:cNvSpPr txBox="1"/>
          <p:nvPr/>
        </p:nvSpPr>
        <p:spPr>
          <a:xfrm rot="16200000">
            <a:off x="-292449" y="1992755"/>
            <a:ext cx="2407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ДИАГРАФ СВЯЗЕЙ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C0C889-7A0B-C828-5110-0F8F46C58D05}"/>
              </a:ext>
            </a:extLst>
          </p:cNvPr>
          <p:cNvSpPr txBox="1"/>
          <p:nvPr/>
        </p:nvSpPr>
        <p:spPr>
          <a:xfrm rot="16200000">
            <a:off x="-2192765" y="4735891"/>
            <a:ext cx="6183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ПИРАМИДА ПРОБЛЕМ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BA860B-05AE-9EFF-491D-AA66F451EDAB}"/>
              </a:ext>
            </a:extLst>
          </p:cNvPr>
          <p:cNvSpPr txBox="1"/>
          <p:nvPr/>
        </p:nvSpPr>
        <p:spPr>
          <a:xfrm>
            <a:off x="5269069" y="969480"/>
            <a:ext cx="6183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sz="1400" b="0" u="none" strike="noStrike" dirty="0">
                <a:solidFill>
                  <a:schemeClr val="bg1"/>
                </a:solidFill>
                <a:latin typeface="Montserrat" panose="00000500000000000000" pitchFamily="2" charset="-52"/>
              </a:rPr>
              <a:t>БИБЛИОТЕКА РЕШЕНИЙ</a:t>
            </a:r>
            <a:endParaRPr lang="ru-RU" sz="1400" b="0" i="0" u="none" strike="noStrik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836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9DF56-BD93-19F1-929F-1419B4E21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31439DB-5C36-751D-37C5-146CC3CFFF7E}"/>
              </a:ext>
            </a:extLst>
          </p:cNvPr>
          <p:cNvSpPr/>
          <p:nvPr/>
        </p:nvSpPr>
        <p:spPr>
          <a:xfrm>
            <a:off x="746448" y="979714"/>
            <a:ext cx="8412065" cy="480131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B899EF-35A1-79EE-3809-AA6FCFFBF61C}"/>
              </a:ext>
            </a:extLst>
          </p:cNvPr>
          <p:cNvSpPr txBox="1"/>
          <p:nvPr/>
        </p:nvSpPr>
        <p:spPr>
          <a:xfrm>
            <a:off x="896973" y="1006565"/>
            <a:ext cx="7811598" cy="480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defRPr>
            </a:lvl1pPr>
          </a:lstStyle>
          <a:p>
            <a:r>
              <a:rPr lang="ru-RU" sz="2200" b="0" dirty="0">
                <a:solidFill>
                  <a:schemeClr val="bg1"/>
                </a:solidFill>
                <a:latin typeface="Montserrat" panose="00000500000000000000" pitchFamily="2" charset="-52"/>
              </a:rPr>
              <a:t>СТАНДАРТИЗАЦИЯ ЛУЧШИХ ПРАКТИК ПРОЕКТА</a:t>
            </a:r>
          </a:p>
        </p:txBody>
      </p:sp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BF3094D1-D98E-1D65-8799-9BE255AEB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455464"/>
              </p:ext>
            </p:extLst>
          </p:nvPr>
        </p:nvGraphicFramePr>
        <p:xfrm>
          <a:off x="1487225" y="1513547"/>
          <a:ext cx="3955632" cy="4515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3" imgW="11727324" imgH="13388454" progId="Word.Document.12">
                  <p:embed/>
                </p:oleObj>
              </mc:Choice>
              <mc:Fallback>
                <p:oleObj name="Документ" r:id="rId3" imgW="11727324" imgH="13388454" progId="Word.Document.12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225" y="1513547"/>
                        <a:ext cx="3955632" cy="4515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5">
            <a:extLst>
              <a:ext uri="{FF2B5EF4-FFF2-40B4-BE49-F238E27FC236}">
                <a16:creationId xmlns:a16="http://schemas.microsoft.com/office/drawing/2014/main" id="{4C846D76-49B2-D0AC-4007-EFEFF8B7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9145" y="1513547"/>
            <a:ext cx="3606465" cy="4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49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65E2-9119-6755-BC4A-61A19DE74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2283C86-66AB-9712-98BA-84CAFDD42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449" y="979714"/>
            <a:ext cx="3834978" cy="480131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59D8DC-3C46-8B76-C5EC-8E5AC40F57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6974" y="1006565"/>
            <a:ext cx="3090566" cy="480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defRPr>
            </a:lvl1pPr>
          </a:lstStyle>
          <a:p>
            <a:r>
              <a:rPr lang="ru-RU" sz="2200" b="0" dirty="0">
                <a:solidFill>
                  <a:schemeClr val="bg1"/>
                </a:solidFill>
                <a:latin typeface="Montserrat" panose="00000500000000000000" pitchFamily="2" charset="-52"/>
              </a:rPr>
              <a:t>Дорожная карта</a:t>
            </a:r>
            <a:endParaRPr lang="en-US" sz="22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7B212-58A6-BBF5-1D6E-84256BB5C6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504" y="1773330"/>
            <a:ext cx="5523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Создание базы, в которую будут внесены заявки из всех источников поступления информации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A3BCF-4258-DF19-48C9-C7759F95C7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504" y="2469268"/>
            <a:ext cx="5523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Разработка и утверждение регламента по готовности и распределению спецтехники в СРД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2CDB1-8033-EEF9-46AE-86FAC4870B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504" y="3154261"/>
            <a:ext cx="5523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Определение ответственного сотрудника за внедрение регламента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1D93B-698B-A45D-C6B1-C442732777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503" y="3839254"/>
            <a:ext cx="5523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Проведение обучения/инструктажа/переподготовки сотрудников СРД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16B75-1ED9-7ADB-1896-CD73F985C4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503" y="4524247"/>
            <a:ext cx="5523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Проведение работ по привлечению дополнительных рабочих бригад в СРД на имеющиеся вакансии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00D866A-2639-C606-BDCB-0158937AA1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69319" y="1823085"/>
            <a:ext cx="0" cy="4237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3DC32B6-5271-35A0-ABDF-0C14E78DB6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69319" y="2519023"/>
            <a:ext cx="0" cy="4237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7BC9643-F5D3-0950-606F-139DD61D1C5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66822" y="3217144"/>
            <a:ext cx="0" cy="4237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6A181DE-A6B6-22C6-DD22-9B8B1664AC4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66822" y="3889008"/>
            <a:ext cx="0" cy="4237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3AF7D32-C721-8441-4362-576984A20F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66822" y="4574001"/>
            <a:ext cx="0" cy="4237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08F1658-E3E4-654E-266D-6619B26B530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490202" y="1823084"/>
            <a:ext cx="0" cy="31746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9FC0B33-FDE3-69F9-9A86-FDAC633FF3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1724" y="1881051"/>
            <a:ext cx="1802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до 01.09.2024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10CF61-7E8F-B602-1ABF-FAA566EA4C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1724" y="2519023"/>
            <a:ext cx="1802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до 10.08.2024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026A89-2E80-8564-32A8-413C8AB575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1724" y="3154261"/>
            <a:ext cx="1802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до 10.08.2024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49F68-234B-CDBC-269C-3DFB3228BB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1724" y="3889008"/>
            <a:ext cx="1802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Систематически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9B12CD-1EE3-7F02-D522-F6CD833E8A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1724" y="4574001"/>
            <a:ext cx="1802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Постоянно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A411229-8FEF-0C42-482D-9831A042722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662991" y="1823084"/>
            <a:ext cx="0" cy="31746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F0443D-270B-4F4D-A5FB-6DEEA3F7C9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04511" y="1881051"/>
            <a:ext cx="24889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Создана база данных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E2EC0B-A6B8-7BAB-BB17-FF3900E848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33701" y="2467890"/>
            <a:ext cx="2814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Распоряжение  о введении регламента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4C26B9-5A59-5870-8539-28793D0E4E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33701" y="3148788"/>
            <a:ext cx="2814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Распоряжение  о введении регламента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9C4868-7DAC-5618-F7FD-E042A61AF5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33701" y="3889008"/>
            <a:ext cx="2814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Протокол  проверки полученных знаний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CAE24B-71A9-CA35-7F1D-F123D4837A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33701" y="4524246"/>
            <a:ext cx="2814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b="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Увеличение штата сотрудников СРД</a:t>
            </a:r>
          </a:p>
        </p:txBody>
      </p:sp>
    </p:spTree>
    <p:extLst>
      <p:ext uri="{BB962C8B-B14F-4D97-AF65-F5344CB8AC3E}">
        <p14:creationId xmlns:p14="http://schemas.microsoft.com/office/powerpoint/2010/main" val="331678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2B209-5183-8852-525A-94B1AA2A0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12F5D-44DC-064F-E0DE-F33433FE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84686"/>
            <a:ext cx="10515600" cy="701731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254B8F"/>
                </a:solidFill>
                <a:latin typeface="Montserrat" panose="00000500000000000000" pitchFamily="2" charset="-52"/>
              </a:rPr>
              <a:t>РЕЗУЛЬТАТЫ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2447D5-F1B8-98F8-B8B5-636917DE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37660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БЛОК 3</a:t>
            </a:r>
          </a:p>
        </p:txBody>
      </p:sp>
    </p:spTree>
    <p:extLst>
      <p:ext uri="{BB962C8B-B14F-4D97-AF65-F5344CB8AC3E}">
        <p14:creationId xmlns:p14="http://schemas.microsoft.com/office/powerpoint/2010/main" val="6824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D742D-A8D5-227E-9D0E-A9A0EEC49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9EF7DA9-B8E9-6399-FB1B-B2E12A1C46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0391" y="766499"/>
            <a:ext cx="3193300" cy="411977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B35894-D495-50DF-1B10-274975647B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6972" y="808342"/>
            <a:ext cx="3561815" cy="480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bg1"/>
                </a:solidFill>
                <a:latin typeface="Montserrat" panose="00000500000000000000" pitchFamily="2" charset="-52"/>
              </a:rPr>
              <a:t>Анализ результатов</a:t>
            </a:r>
            <a:endParaRPr lang="en-US" sz="18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AAB52-8673-2FDF-D270-22D334871A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090" y="1843506"/>
            <a:ext cx="359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b="1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2A2DD-8D67-D793-4FAC-02CBE139B9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2738" y="1295650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План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факт (м²)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A56082-0EDE-3F6C-437A-B0D7A3C0EF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94929" y="1295649"/>
            <a:ext cx="2019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Расхождение (м²)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40E18-ACD8-5A60-F57D-EFFA943F86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4582" y="1295649"/>
            <a:ext cx="2019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Причины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9351265-BC32-CCBC-5E3C-0FC521B5695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2738" y="1728990"/>
            <a:ext cx="100316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0A96D1-9E0E-F4B3-4A8F-4014C8465B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3996" y="1854554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80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91,76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7E0604-E8B3-E35A-485C-6DED87F4FD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0164" y="1834179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+10,76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16EFEC-C463-F5AB-DE7A-FA6980B83D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1823" y="1766199"/>
            <a:ext cx="64925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9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Переход на эмульсию позволил более качественно распределять пролив подготовленных участков, требуемый для проведения работ. Запланированная техника на месте. В работе участвовали «привлеченные силы».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F22CB-1749-E895-BC4E-73AF09EAD8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3002" y="2361123"/>
            <a:ext cx="359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b="1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CB8296-21D3-C418-1AEB-77E62C4722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3995" y="2382837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80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23,53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9BA4DB-9727-0E14-2E6B-82D49E4A85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0164" y="2417028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-56,47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083298-4E61-6612-70D9-8329FF1668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1823" y="2311238"/>
            <a:ext cx="64925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9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Работы проводились в 5ти местах по городу – точечно, при этом проведены работы по засыпке дорожного полотна соответствующей категории асфальтной крошкой в объеме 90 </a:t>
            </a:r>
            <a:r>
              <a:rPr lang="ru-RU" sz="900" i="0" u="none" strike="noStrike" dirty="0" err="1">
                <a:solidFill>
                  <a:srgbClr val="000000"/>
                </a:solidFill>
                <a:latin typeface="Montserrat" panose="00000500000000000000" pitchFamily="2" charset="-52"/>
              </a:rPr>
              <a:t>тн</a:t>
            </a:r>
            <a:r>
              <a:rPr lang="ru-RU" sz="900" dirty="0">
                <a:solidFill>
                  <a:srgbClr val="000000"/>
                </a:solidFill>
                <a:latin typeface="Montserrat" panose="00000500000000000000" pitchFamily="2" charset="-52"/>
              </a:rPr>
              <a:t>, что позволило провести работы на площади более 170 м2.</a:t>
            </a:r>
            <a:endParaRPr lang="ru-RU" sz="900" i="0" u="none" strike="noStrike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8C5F10-AE4F-01F5-A713-0EB65DCD38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1823" y="2834492"/>
            <a:ext cx="6492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9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Ограниченность в передвижении техники, отсутствие места для проведения работ с применением крупной техники, погодные условия.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D17FA5-0EE4-965A-5349-19CFF8B763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1822" y="3249355"/>
            <a:ext cx="6492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9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Ограниченность в передвижении техники, отсутствие места для проведения работ с применением крупной техники, погодные условия.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A96015-3B07-B64A-33C7-011CA5B1E2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8009" y="3629149"/>
            <a:ext cx="64925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9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Работы проводились по восстановлению асфальтового покрытия участка тротуара центральной улицы города, что в свою очередь позволило беспрепятственно (учитывая отсутствие автотранспорта) осуществлять большие объемы работ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EDBA39-9A25-1769-60C7-11BF47E8BC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1821" y="4121768"/>
            <a:ext cx="64925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9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Работы проводились на территории муниципальной парковки для жителей города вблизи городской больницы. Своевременно расставленные дорожные знаки и ограждение территории позволили провести работы в большом объеме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43F708-75F8-6D4A-9FF8-8D3DA9A988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1820" y="4618071"/>
            <a:ext cx="64925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9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Работы проводились по восстановлению асфальтового покрытия участка тротуара центральной улицы города, что в свою очередь позволило беспрепятственно (учитывая отсутствие автотранспорта) осуществлять большие объемы работ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D56385-72CE-5D6B-2805-CC5972CAA3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1820" y="5118271"/>
            <a:ext cx="6492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9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Планирование проведения работ на городских улицах вкупе с внутридворовыми дорогами позволяют осуществлять больший объем работ за день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67AA4-2677-AFE2-D879-C0F4C4EC85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1820" y="5497753"/>
            <a:ext cx="64925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9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Работы по восстановлению асфальтового покрытия проводились на внутридворовых территориях, расположенных близко по адресам, при этом ремонтируемые участки не были заставлены автотранспортом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281C963-EAD8-0911-24C1-FC4B81F86D0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2736" y="2294405"/>
            <a:ext cx="1003161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BBFF26D-D062-7892-E8C1-F6094DBC915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2736" y="2819069"/>
            <a:ext cx="1003161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102B079-8A94-5817-5D72-DCE17AA6D29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2736" y="3214379"/>
            <a:ext cx="1003161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880DC4F-AF2C-09ED-3156-5A7507791BD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2735" y="3589123"/>
            <a:ext cx="1003161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8EC4880-4DBB-49E9-B8BD-132E8C72244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2735" y="4136980"/>
            <a:ext cx="1003161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E970390-210B-499D-D755-8065716EEE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2735" y="4625653"/>
            <a:ext cx="1003161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9B2FC33-E26A-5C6A-DB8F-E1192E522C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2733" y="5105532"/>
            <a:ext cx="1003161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CB6A180-D34F-15EA-0983-B1ED2A0C3F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2733" y="5487603"/>
            <a:ext cx="1003161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E1DC414-39E7-2148-FA23-7BFEB8DC0F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090" y="2827008"/>
            <a:ext cx="359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b="1" dirty="0">
                <a:solidFill>
                  <a:srgbClr val="000000"/>
                </a:solidFill>
                <a:latin typeface="Montserrat" panose="00000500000000000000" pitchFamily="2" charset="-52"/>
              </a:rPr>
              <a:t>3</a:t>
            </a:r>
            <a:endParaRPr lang="ru-RU" b="1" i="0" u="none" strike="noStrike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9A6CC3-C3EA-7D2C-7A12-4066ABFBE4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090" y="3215212"/>
            <a:ext cx="359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b="1" dirty="0">
                <a:solidFill>
                  <a:srgbClr val="000000"/>
                </a:solidFill>
                <a:latin typeface="Montserrat" panose="00000500000000000000" pitchFamily="2" charset="-52"/>
              </a:rPr>
              <a:t>4</a:t>
            </a:r>
            <a:endParaRPr lang="ru-RU" b="1" i="0" u="none" strike="noStrike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CFAE30-4C1E-6477-1C44-4A9DCD882A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090" y="3678386"/>
            <a:ext cx="359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b="1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7C6390-6C28-78AA-4BB8-AD9FEE4286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090" y="4164891"/>
            <a:ext cx="359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b="1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6B545D-4E08-AFEB-F3CF-E7F101BF3E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090" y="4677325"/>
            <a:ext cx="359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b="1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7DBD9C-1AA8-3A57-4DC9-DE97D2B141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3002" y="5125902"/>
            <a:ext cx="359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b="1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9589A7-0DF2-B33F-F2B5-235F6A1D89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3002" y="5565690"/>
            <a:ext cx="359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b="1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58EF1D-853C-FBE8-B7A0-73DD441E81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3994" y="2866178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80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68,07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5DF0FA-E90E-879E-E8A5-195B6E277B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0164" y="2866177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-11,93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FB1B305-BF85-280A-79C8-2E63B97C95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3993" y="3245317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80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69,24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EF98DB-426F-807A-466A-34E9E9BCEE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1485" y="3262055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-10,76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848AD2-E81C-76BE-F43B-FB26DAF37E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3993" y="3729175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80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135,63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FCDAEE-7544-A16E-D4F2-F5D372372D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6001" y="3736468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+55,63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E6BF67-8477-3C92-2B14-FEEAEE36FD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3992" y="4237009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80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104,87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0B3DBC8-3177-70E7-71B4-8247A84D29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0164" y="4218487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+24,87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96B323A-6872-BA17-90DF-9CBEB7A8D1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3991" y="4725305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80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133,95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E2EE40-D218-56D9-7486-AFAB945E9D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0164" y="4702879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+53,95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87A97A-0520-BD74-3D71-97EBC66ECA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3991" y="5156679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80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93,45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16C011-6085-567C-C125-4ED878338B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0164" y="5140233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+13,45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FAF259E-5280-5DCA-C715-FBC7450423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3990" y="5581466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80</a:t>
            </a:r>
            <a:r>
              <a:rPr lang="en-US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/</a:t>
            </a:r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84,56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63991C-3908-5992-945F-2F5C9D195B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0164" y="5567914"/>
            <a:ext cx="172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1400" i="0" u="none" strike="noStrike" dirty="0">
                <a:solidFill>
                  <a:srgbClr val="000000"/>
                </a:solidFill>
                <a:latin typeface="Montserrat" panose="00000500000000000000" pitchFamily="2" charset="-52"/>
              </a:rPr>
              <a:t>+4,56</a:t>
            </a:r>
          </a:p>
        </p:txBody>
      </p:sp>
    </p:spTree>
    <p:extLst>
      <p:ext uri="{BB962C8B-B14F-4D97-AF65-F5344CB8AC3E}">
        <p14:creationId xmlns:p14="http://schemas.microsoft.com/office/powerpoint/2010/main" val="205607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87C3305-870A-71A5-54DA-19B049F2664C}"/>
              </a:ext>
            </a:extLst>
          </p:cNvPr>
          <p:cNvSpPr/>
          <p:nvPr/>
        </p:nvSpPr>
        <p:spPr>
          <a:xfrm>
            <a:off x="786516" y="3822304"/>
            <a:ext cx="5708663" cy="9761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8393635-09E0-4F3F-9E76-FB9287486ABD}"/>
              </a:ext>
            </a:extLst>
          </p:cNvPr>
          <p:cNvSpPr/>
          <p:nvPr/>
        </p:nvSpPr>
        <p:spPr>
          <a:xfrm>
            <a:off x="6615627" y="3332741"/>
            <a:ext cx="3422470" cy="33749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482D475-0CB5-A88B-3EDF-98E8A2327959}"/>
              </a:ext>
            </a:extLst>
          </p:cNvPr>
          <p:cNvSpPr/>
          <p:nvPr/>
        </p:nvSpPr>
        <p:spPr>
          <a:xfrm>
            <a:off x="9388124" y="1490996"/>
            <a:ext cx="2452569" cy="2532364"/>
          </a:xfrm>
          <a:prstGeom prst="ellipse">
            <a:avLst/>
          </a:prstGeom>
          <a:solidFill>
            <a:srgbClr val="254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5D60819-0CAC-4A41-0057-AFF4CFAB316D}"/>
              </a:ext>
            </a:extLst>
          </p:cNvPr>
          <p:cNvSpPr/>
          <p:nvPr/>
        </p:nvSpPr>
        <p:spPr>
          <a:xfrm>
            <a:off x="786517" y="1428350"/>
            <a:ext cx="6302260" cy="2343193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\\Server\share\Вдовина Е.В\Фото\Ямы после.jpg">
            <a:extLst>
              <a:ext uri="{FF2B5EF4-FFF2-40B4-BE49-F238E27FC236}">
                <a16:creationId xmlns:a16="http://schemas.microsoft.com/office/drawing/2014/main" id="{6044671A-09FB-307A-AB8A-002DFB84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0454" y="1747346"/>
            <a:ext cx="2491392" cy="2412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\\Server\share\Вдовина Е.В\Фото\Ямы до.jpg">
            <a:extLst>
              <a:ext uri="{FF2B5EF4-FFF2-40B4-BE49-F238E27FC236}">
                <a16:creationId xmlns:a16="http://schemas.microsoft.com/office/drawing/2014/main" id="{6A6AAB10-E93D-8E9B-6C70-70A527D3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867" y="701206"/>
            <a:ext cx="2452569" cy="2412133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715F5F4-EC6B-AAF9-39B7-BCD199A6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2132" y="3608304"/>
            <a:ext cx="2841471" cy="2936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E7D7C627-A16A-47DC-AECA-9FB178F8EF0C}"/>
              </a:ext>
            </a:extLst>
          </p:cNvPr>
          <p:cNvSpPr/>
          <p:nvPr/>
        </p:nvSpPr>
        <p:spPr>
          <a:xfrm>
            <a:off x="10318140" y="4053485"/>
            <a:ext cx="1408157" cy="1453234"/>
          </a:xfrm>
          <a:prstGeom prst="ellipse">
            <a:avLst/>
          </a:prstGeom>
          <a:solidFill>
            <a:srgbClr val="254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3387EA4-0061-6B3D-CD22-6339979DC8C4}"/>
              </a:ext>
            </a:extLst>
          </p:cNvPr>
          <p:cNvSpPr/>
          <p:nvPr/>
        </p:nvSpPr>
        <p:spPr>
          <a:xfrm>
            <a:off x="6546869" y="555787"/>
            <a:ext cx="2513567" cy="2080881"/>
          </a:xfrm>
          <a:prstGeom prst="ellipse">
            <a:avLst/>
          </a:prstGeom>
          <a:solidFill>
            <a:srgbClr val="254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7AEA1A9-756E-0220-5A99-4EE9254C0AC6}"/>
              </a:ext>
            </a:extLst>
          </p:cNvPr>
          <p:cNvSpPr/>
          <p:nvPr/>
        </p:nvSpPr>
        <p:spPr>
          <a:xfrm>
            <a:off x="10119360" y="5738949"/>
            <a:ext cx="720737" cy="714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907C0BB-2CD6-4983-A6C3-7675E9137F60}"/>
              </a:ext>
            </a:extLst>
          </p:cNvPr>
          <p:cNvSpPr/>
          <p:nvPr/>
        </p:nvSpPr>
        <p:spPr>
          <a:xfrm>
            <a:off x="11268866" y="6544492"/>
            <a:ext cx="451379" cy="4680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3D7E2-D4FC-73C4-C418-ADE4A3BD4E76}"/>
              </a:ext>
            </a:extLst>
          </p:cNvPr>
          <p:cNvSpPr txBox="1"/>
          <p:nvPr/>
        </p:nvSpPr>
        <p:spPr>
          <a:xfrm>
            <a:off x="1023629" y="1781289"/>
            <a:ext cx="5523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2000" b="1" i="0" u="none" strike="noStrike" dirty="0">
                <a:solidFill>
                  <a:schemeClr val="bg1"/>
                </a:solidFill>
                <a:latin typeface="Montserrat" panose="00000500000000000000" pitchFamily="2" charset="-52"/>
              </a:rPr>
              <a:t>ЦЕЛЕВОЙ ПОКАЗАТЕЛЬ ДОСТИГНУТ. ПРОИЗВОДИТЕЛЬНОСТЬ ТРУДА БРИГАДЫ УВЕЛИЧЕНА С 50 М² РЕМОНТИРУЕМОГО ПОЛОТНА В СМЕНУ ДО 80 М²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09FD2-7560-74AE-B6EF-3D09960C281B}"/>
              </a:ext>
            </a:extLst>
          </p:cNvPr>
          <p:cNvSpPr txBox="1"/>
          <p:nvPr/>
        </p:nvSpPr>
        <p:spPr>
          <a:xfrm>
            <a:off x="928543" y="3987197"/>
            <a:ext cx="5523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t"/>
            <a:r>
              <a:rPr lang="ru-RU" i="0" u="none" strike="noStrike" dirty="0">
                <a:latin typeface="Montserrat" panose="00000500000000000000" pitchFamily="2" charset="-52"/>
              </a:rPr>
              <a:t>МЕРОПРИЯТИЯ ДОРОЖНОЙ КАРТЫ ЗАВЕРШЕНЫ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6E0904-BC44-4190-9391-D2F7EB563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59" y="798534"/>
            <a:ext cx="2722586" cy="2494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40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BDFA2-5209-E039-41B1-1E9F6FAD3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92C97-3F0A-4CFC-0372-CA8A5A0E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84688"/>
            <a:ext cx="10515600" cy="701731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254B8F"/>
                </a:solidFill>
                <a:latin typeface="Montserrat" panose="00000500000000000000" pitchFamily="2" charset="-52"/>
              </a:rPr>
              <a:t>ТИРАЖИРОВАНИЕ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97EAB7-0141-E444-93BC-660B50869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37662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БЛОК 4</a:t>
            </a:r>
          </a:p>
        </p:txBody>
      </p:sp>
    </p:spTree>
    <p:extLst>
      <p:ext uri="{BB962C8B-B14F-4D97-AF65-F5344CB8AC3E}">
        <p14:creationId xmlns:p14="http://schemas.microsoft.com/office/powerpoint/2010/main" val="278620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432CA-7FEF-BB58-29A1-E4DA2B05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494AE993-8C6E-F28A-DF62-1F9F37B8B14F}"/>
              </a:ext>
            </a:extLst>
          </p:cNvPr>
          <p:cNvSpPr/>
          <p:nvPr/>
        </p:nvSpPr>
        <p:spPr>
          <a:xfrm>
            <a:off x="5670833" y="4598126"/>
            <a:ext cx="2297509" cy="21448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D5863DC-51A5-ABBA-BAB5-FE6074C28045}"/>
              </a:ext>
            </a:extLst>
          </p:cNvPr>
          <p:cNvSpPr/>
          <p:nvPr/>
        </p:nvSpPr>
        <p:spPr>
          <a:xfrm>
            <a:off x="8302523" y="3584245"/>
            <a:ext cx="3507877" cy="3273754"/>
          </a:xfrm>
          <a:prstGeom prst="ellipse">
            <a:avLst/>
          </a:prstGeom>
          <a:solidFill>
            <a:srgbClr val="254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BC25556-310A-3B54-F4F0-93EFF4D675CF}"/>
              </a:ext>
            </a:extLst>
          </p:cNvPr>
          <p:cNvSpPr/>
          <p:nvPr/>
        </p:nvSpPr>
        <p:spPr>
          <a:xfrm>
            <a:off x="638974" y="2110520"/>
            <a:ext cx="7515655" cy="2343193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50D4F-FB96-01CE-ACB4-A1F752994004}"/>
              </a:ext>
            </a:extLst>
          </p:cNvPr>
          <p:cNvSpPr txBox="1"/>
          <p:nvPr/>
        </p:nvSpPr>
        <p:spPr>
          <a:xfrm>
            <a:off x="917287" y="2428358"/>
            <a:ext cx="7515655" cy="170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ВОЗМОЖНО ТИРАЖИРОВАНИЕ ПРОЕКТА В ДРУГИЕ РЕГИОНЫ ДЛЯ ОРГАНИЗАЦИЙ В СФЕРЕ ЖИЛИЩНО-КОММУНАЛЬНОГО ХОЗЯЙСТВА  П</a:t>
            </a:r>
            <a:r>
              <a:rPr lang="ru-RU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РИ НАЛИЧИИ ЗАИНТЕРЕСОВАННОСТИ С ИХ СТОРОНЫ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D576410-E82B-C141-FB73-232EA1422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/>
          <a:stretch/>
        </p:blipFill>
        <p:spPr bwMode="auto">
          <a:xfrm>
            <a:off x="9038313" y="750359"/>
            <a:ext cx="2772087" cy="2738262"/>
          </a:xfrm>
          <a:prstGeom prst="ellipse">
            <a:avLst/>
          </a:prstGeom>
          <a:ln w="190500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BCC8BB65-AAFA-7705-B76A-3722EA421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r="16926" b="7383"/>
          <a:stretch/>
        </p:blipFill>
        <p:spPr bwMode="auto">
          <a:xfrm>
            <a:off x="8450417" y="3808075"/>
            <a:ext cx="2772088" cy="2795281"/>
          </a:xfrm>
          <a:prstGeom prst="ellipse">
            <a:avLst/>
          </a:prstGeom>
          <a:ln w="190500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D985E51D-9BC5-E717-2DFC-FC0354B73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r="27338"/>
          <a:stretch/>
        </p:blipFill>
        <p:spPr bwMode="auto">
          <a:xfrm>
            <a:off x="5752730" y="4385633"/>
            <a:ext cx="2549793" cy="2357332"/>
          </a:xfrm>
          <a:prstGeom prst="ellipse">
            <a:avLst/>
          </a:prstGeom>
          <a:ln w="190500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B3F3206A-8341-FA66-6B07-782E5A0E4274}"/>
              </a:ext>
            </a:extLst>
          </p:cNvPr>
          <p:cNvSpPr/>
          <p:nvPr/>
        </p:nvSpPr>
        <p:spPr>
          <a:xfrm>
            <a:off x="8554034" y="2844217"/>
            <a:ext cx="720737" cy="714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5BF8A07-0C73-3899-39AD-FD0EC550E37D}"/>
              </a:ext>
            </a:extLst>
          </p:cNvPr>
          <p:cNvSpPr/>
          <p:nvPr/>
        </p:nvSpPr>
        <p:spPr>
          <a:xfrm>
            <a:off x="6397912" y="1"/>
            <a:ext cx="2950274" cy="2594460"/>
          </a:xfrm>
          <a:prstGeom prst="ellipse">
            <a:avLst/>
          </a:prstGeom>
          <a:solidFill>
            <a:srgbClr val="254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E0C828-BA42-4096-AF2F-E2873969D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22" y="193994"/>
            <a:ext cx="2586253" cy="2219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12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95FA8-6801-508B-FBEA-02C28734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91171"/>
            <a:ext cx="10515600" cy="701731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254B8F"/>
                </a:solidFill>
                <a:latin typeface="Montserrat" panose="00000500000000000000" pitchFamily="2" charset="-52"/>
              </a:rPr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DBE92-E911-8454-2DDC-EF620D5A1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37660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ГОТОВЫ ОТВЕТИТЬ НА ВАШИ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63163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9EE4E-A942-977F-0F3E-54E70058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416"/>
            <a:ext cx="10927080" cy="19389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dirty="0">
                <a:solidFill>
                  <a:srgbClr val="254B8F"/>
                </a:solidFill>
                <a:latin typeface="Montserrat" panose="00000500000000000000" pitchFamily="2" charset="-52"/>
              </a:rPr>
              <a:t>ОПТИМИЗАЦИЯ ПРОЦЕССА ВЫПОЛНЕНИЯ ЯМОЧНОГО РЕМОНТА АСФАЛЬТОБЕТОННОГО ПОКРЫТИЯ УЧАСТКА АВТОМОБИЛЬНОЙ ДОРОГИ В ЛЕТНИЙ ПЕРИОД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3BDF87-0465-850B-CB30-798B03B8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9363"/>
            <a:ext cx="10515600" cy="1500187"/>
          </a:xfrm>
        </p:spPr>
        <p:txBody>
          <a:bodyPr/>
          <a:lstStyle/>
          <a:p>
            <a:r>
              <a:rPr lang="ru-RU" b="1" dirty="0">
                <a:latin typeface="Montserrat" panose="00000500000000000000" pitchFamily="2" charset="-52"/>
                <a:ea typeface="Inter bold" panose="02000503000000020004" pitchFamily="2" charset="0"/>
              </a:rPr>
              <a:t>Руководитель проекта:</a:t>
            </a:r>
          </a:p>
          <a:p>
            <a:r>
              <a:rPr lang="ru-RU" sz="1800" dirty="0">
                <a:latin typeface="Montserrat" panose="00000500000000000000" pitchFamily="2" charset="-52"/>
              </a:rPr>
              <a:t>Федоров Дмитрий Владимирович</a:t>
            </a:r>
          </a:p>
          <a:p>
            <a:r>
              <a:rPr lang="ru-RU" sz="1800" dirty="0">
                <a:latin typeface="Montserrat" panose="00000500000000000000" pitchFamily="2" charset="-52"/>
              </a:rPr>
              <a:t>Директор МАУ «Благоустройство»</a:t>
            </a:r>
          </a:p>
        </p:txBody>
      </p:sp>
    </p:spTree>
    <p:extLst>
      <p:ext uri="{BB962C8B-B14F-4D97-AF65-F5344CB8AC3E}">
        <p14:creationId xmlns:p14="http://schemas.microsoft.com/office/powerpoint/2010/main" val="239180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126CA-700A-203B-DDDA-9A8F7241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796289"/>
            <a:ext cx="11360150" cy="131112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254B8F"/>
                </a:solidFill>
                <a:latin typeface="Montserrat" panose="00000500000000000000" pitchFamily="2" charset="-52"/>
              </a:rPr>
              <a:t>ПРОБЛЕМАТИКА, ЦЕЛЕПОЛАГАНИЕ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D5AD87-AFAA-CEB1-84F4-3A677255B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37662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БЛОК 1</a:t>
            </a:r>
          </a:p>
        </p:txBody>
      </p:sp>
    </p:spTree>
    <p:extLst>
      <p:ext uri="{BB962C8B-B14F-4D97-AF65-F5344CB8AC3E}">
        <p14:creationId xmlns:p14="http://schemas.microsoft.com/office/powerpoint/2010/main" val="68990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C047D4A-616A-430A-559B-4F5FE237E619}"/>
              </a:ext>
            </a:extLst>
          </p:cNvPr>
          <p:cNvSpPr/>
          <p:nvPr/>
        </p:nvSpPr>
        <p:spPr>
          <a:xfrm>
            <a:off x="746448" y="2425703"/>
            <a:ext cx="5263735" cy="611144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59C7ADE-31F1-C84B-63DB-A4DAEDC52E10}"/>
              </a:ext>
            </a:extLst>
          </p:cNvPr>
          <p:cNvSpPr/>
          <p:nvPr/>
        </p:nvSpPr>
        <p:spPr>
          <a:xfrm>
            <a:off x="915826" y="1118714"/>
            <a:ext cx="4645356" cy="533834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72B34-6925-4DC0-AEDB-35C0C9DD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26" y="1117364"/>
            <a:ext cx="10515600" cy="369332"/>
          </a:xfrm>
        </p:spPr>
        <p:txBody>
          <a:bodyPr/>
          <a:lstStyle/>
          <a:p>
            <a:r>
              <a:rPr lang="ru-RU" sz="2000" b="0" dirty="0">
                <a:solidFill>
                  <a:schemeClr val="bg1"/>
                </a:solidFill>
                <a:latin typeface="Montserrat" panose="00000500000000000000" pitchFamily="2" charset="-52"/>
              </a:rPr>
              <a:t>Основание открытия проекта</a:t>
            </a:r>
            <a:endParaRPr lang="en-US" sz="20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67D10AF-F3F3-861D-8521-C70C4007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170" y="1697841"/>
            <a:ext cx="10515600" cy="1500187"/>
          </a:xfrm>
        </p:spPr>
        <p:txBody>
          <a:bodyPr/>
          <a:lstStyle/>
          <a:p>
            <a:r>
              <a:rPr lang="ru-RU" sz="1600" dirty="0">
                <a:latin typeface="Montserrat" panose="00000500000000000000" pitchFamily="2" charset="-52"/>
              </a:rPr>
              <a:t>Обращение граждан, предписания со стороны контрольных- надзорных органов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Социальная значимость</a:t>
            </a:r>
            <a:endParaRPr lang="en-US" sz="1600" dirty="0">
              <a:latin typeface="Montserrat" panose="00000500000000000000" pitchFamily="2" charset="-5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27EAF27-A965-3A37-D699-C8293FABDAAE}"/>
              </a:ext>
            </a:extLst>
          </p:cNvPr>
          <p:cNvSpPr txBox="1">
            <a:spLocks/>
          </p:cNvSpPr>
          <p:nvPr/>
        </p:nvSpPr>
        <p:spPr>
          <a:xfrm>
            <a:off x="915826" y="2600098"/>
            <a:ext cx="4206590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bg1"/>
                </a:solidFill>
                <a:latin typeface="Montserrat" panose="00000500000000000000" pitchFamily="2" charset="-52"/>
              </a:rPr>
              <a:t>Обоснование выбора процесса</a:t>
            </a:r>
            <a:endParaRPr lang="en-US" sz="18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0F808B8-494B-9385-A89B-6EE88C8FE642}"/>
              </a:ext>
            </a:extLst>
          </p:cNvPr>
          <p:cNvSpPr/>
          <p:nvPr/>
        </p:nvSpPr>
        <p:spPr>
          <a:xfrm>
            <a:off x="746448" y="3714885"/>
            <a:ext cx="4645358" cy="533834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4B9CC1-50C7-CBA7-6CE6-6170B8BFFED4}"/>
              </a:ext>
            </a:extLst>
          </p:cNvPr>
          <p:cNvSpPr txBox="1">
            <a:spLocks/>
          </p:cNvSpPr>
          <p:nvPr/>
        </p:nvSpPr>
        <p:spPr>
          <a:xfrm>
            <a:off x="915826" y="3870977"/>
            <a:ext cx="4901651" cy="3693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bg1"/>
                </a:solidFill>
                <a:latin typeface="Montserrat" panose="00000500000000000000" pitchFamily="2" charset="-52"/>
              </a:rPr>
              <a:t>Целеполагание проекта</a:t>
            </a:r>
            <a:endParaRPr lang="en-US" sz="20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03B44-553A-3292-8D47-0C6AAEE7BBA3}"/>
              </a:ext>
            </a:extLst>
          </p:cNvPr>
          <p:cNvSpPr txBox="1"/>
          <p:nvPr/>
        </p:nvSpPr>
        <p:spPr>
          <a:xfrm>
            <a:off x="915826" y="4383024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Montserrat" panose="00000500000000000000" pitchFamily="2" charset="-52"/>
              </a:rPr>
              <a:t>Цель отвечают обоснованию выбора процесса.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Montserrat" panose="00000500000000000000" pitchFamily="2" charset="-52"/>
              </a:rPr>
              <a:t>Цель-увеличение производительности ремонтируемого покрытия в смену: </a:t>
            </a:r>
            <a:r>
              <a:rPr lang="ru-RU" b="1" dirty="0">
                <a:latin typeface="Montserrat" panose="00000500000000000000" pitchFamily="2" charset="-52"/>
              </a:rPr>
              <a:t>с 50 м² до 80 м²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0FD0C-6842-4097-89C9-F7ED928ED545}"/>
              </a:ext>
            </a:extLst>
          </p:cNvPr>
          <p:cNvSpPr txBox="1"/>
          <p:nvPr/>
        </p:nvSpPr>
        <p:spPr>
          <a:xfrm>
            <a:off x="1275644" y="3058655"/>
            <a:ext cx="1088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Нерациональное использование трудовых ресурсов.</a:t>
            </a:r>
          </a:p>
          <a:p>
            <a:r>
              <a:rPr lang="ru-RU" dirty="0">
                <a:latin typeface="Montserrat" panose="00000500000000000000" pitchFamily="2" charset="-52"/>
              </a:rPr>
              <a:t>Статистика по процессу-  72  обращения</a:t>
            </a:r>
          </a:p>
        </p:txBody>
      </p:sp>
    </p:spTree>
    <p:extLst>
      <p:ext uri="{BB962C8B-B14F-4D97-AF65-F5344CB8AC3E}">
        <p14:creationId xmlns:p14="http://schemas.microsoft.com/office/powerpoint/2010/main" val="170743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BCC3B-D28C-8B69-8CAB-D5BD62FB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58C0-FAB3-B7CE-044D-C6363064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97658"/>
            <a:ext cx="10515600" cy="701731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254B8F"/>
                </a:solidFill>
                <a:latin typeface="Montserrat" panose="00000500000000000000" pitchFamily="2" charset="-52"/>
              </a:rPr>
              <a:t>МЕТОДИКА ВЕДЕНИЯ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920FB-761A-10A4-2DE5-E9A154495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3766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БЛОК 2</a:t>
            </a:r>
          </a:p>
        </p:txBody>
      </p:sp>
    </p:spTree>
    <p:extLst>
      <p:ext uri="{BB962C8B-B14F-4D97-AF65-F5344CB8AC3E}">
        <p14:creationId xmlns:p14="http://schemas.microsoft.com/office/powerpoint/2010/main" val="376491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7392E-0D53-8D97-67A6-AC42CD9A6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42712D-3AC2-3D8A-3B6C-741ACDC4F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" t="2979" r="3856" b="3488"/>
          <a:stretch/>
        </p:blipFill>
        <p:spPr>
          <a:xfrm>
            <a:off x="2459135" y="1776982"/>
            <a:ext cx="8039130" cy="4498953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9B26C9-BB1B-6F10-30B9-E9191BD4C09A}"/>
              </a:ext>
            </a:extLst>
          </p:cNvPr>
          <p:cNvSpPr/>
          <p:nvPr/>
        </p:nvSpPr>
        <p:spPr>
          <a:xfrm>
            <a:off x="789992" y="907143"/>
            <a:ext cx="3834978" cy="480131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E7871F-BC4E-C6DB-4E0A-15BAA1233B39}"/>
              </a:ext>
            </a:extLst>
          </p:cNvPr>
          <p:cNvSpPr txBox="1"/>
          <p:nvPr/>
        </p:nvSpPr>
        <p:spPr>
          <a:xfrm>
            <a:off x="940517" y="933994"/>
            <a:ext cx="3090566" cy="480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defRPr>
            </a:lvl1pPr>
          </a:lstStyle>
          <a:p>
            <a:r>
              <a:rPr lang="ru-RU" sz="2200" b="0" dirty="0">
                <a:solidFill>
                  <a:schemeClr val="bg1"/>
                </a:solidFill>
                <a:latin typeface="Montserrat" panose="00000500000000000000" pitchFamily="2" charset="-52"/>
              </a:rPr>
              <a:t>Паспорт проекта</a:t>
            </a:r>
            <a:endParaRPr lang="en-US" sz="22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092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27F8B70-AE46-A64A-71EE-9234D7AF9B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2392" y="1175657"/>
            <a:ext cx="10513008" cy="3398073"/>
            <a:chOff x="942392" y="1175657"/>
            <a:chExt cx="10307216" cy="3932909"/>
          </a:xfrm>
        </p:grpSpPr>
        <p:sp>
          <p:nvSpPr>
            <p:cNvPr id="31" name="Стрелка: пятиугольник 30">
              <a:extLst>
                <a:ext uri="{FF2B5EF4-FFF2-40B4-BE49-F238E27FC236}">
                  <a16:creationId xmlns:a16="http://schemas.microsoft.com/office/drawing/2014/main" id="{72A3F53B-AE2A-ADED-F3BC-8E75B68254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52795" y="4199260"/>
              <a:ext cx="2839619" cy="905070"/>
            </a:xfrm>
            <a:prstGeom prst="homePlate">
              <a:avLst/>
            </a:prstGeom>
            <a:solidFill>
              <a:srgbClr val="0075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: пятиугольник 28">
              <a:extLst>
                <a:ext uri="{FF2B5EF4-FFF2-40B4-BE49-F238E27FC236}">
                  <a16:creationId xmlns:a16="http://schemas.microsoft.com/office/drawing/2014/main" id="{20A46451-F8F6-4DDC-0ACE-1C89B2B807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73289" y="4197571"/>
              <a:ext cx="2404189" cy="905070"/>
            </a:xfrm>
            <a:prstGeom prst="homePlate">
              <a:avLst/>
            </a:prstGeom>
            <a:solidFill>
              <a:srgbClr val="3A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786C7D-593F-F3ED-21A0-BC0A2324EBF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69835" y="4419272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Окончание производства</a:t>
              </a:r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:a16="http://schemas.microsoft.com/office/drawing/2014/main" id="{F929E5B1-018C-07BA-F9EA-A1C686797B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99715" y="2228354"/>
              <a:ext cx="2649893" cy="1810140"/>
            </a:xfrm>
            <a:prstGeom prst="homePlate">
              <a:avLst/>
            </a:prstGeom>
            <a:solidFill>
              <a:srgbClr val="B3D8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:a16="http://schemas.microsoft.com/office/drawing/2014/main" id="{62BCB8CE-ABC3-AB96-BA08-245E1641F6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60502" y="2228354"/>
              <a:ext cx="2839619" cy="1810140"/>
            </a:xfrm>
            <a:prstGeom prst="homePlate">
              <a:avLst/>
            </a:prstGeom>
            <a:solidFill>
              <a:srgbClr val="78BA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:a16="http://schemas.microsoft.com/office/drawing/2014/main" id="{F543B21C-7C58-82A7-5EF3-6E4961B5067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8333" y="2228354"/>
              <a:ext cx="2649893" cy="1810140"/>
            </a:xfrm>
            <a:prstGeom prst="homePlate">
              <a:avLst/>
            </a:prstGeom>
            <a:solidFill>
              <a:srgbClr val="3A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пятиугольник 15">
              <a:extLst>
                <a:ext uri="{FF2B5EF4-FFF2-40B4-BE49-F238E27FC236}">
                  <a16:creationId xmlns:a16="http://schemas.microsoft.com/office/drawing/2014/main" id="{E52B344A-E79D-6456-7E00-8F75593AAA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59696" y="3133425"/>
              <a:ext cx="2839619" cy="905070"/>
            </a:xfrm>
            <a:prstGeom prst="homePlate">
              <a:avLst/>
            </a:prstGeom>
            <a:solidFill>
              <a:srgbClr val="0075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: пятиугольник 14">
              <a:extLst>
                <a:ext uri="{FF2B5EF4-FFF2-40B4-BE49-F238E27FC236}">
                  <a16:creationId xmlns:a16="http://schemas.microsoft.com/office/drawing/2014/main" id="{69262E84-ACFC-D639-E30F-E7089C584E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59696" y="2228354"/>
              <a:ext cx="2839619" cy="905070"/>
            </a:xfrm>
            <a:prstGeom prst="homePlate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: пятиугольник 7">
              <a:extLst>
                <a:ext uri="{FF2B5EF4-FFF2-40B4-BE49-F238E27FC236}">
                  <a16:creationId xmlns:a16="http://schemas.microsoft.com/office/drawing/2014/main" id="{A8A9577C-9F27-BE0A-ED53-F2C29C3AD8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59281" y="1175657"/>
              <a:ext cx="2690327" cy="905070"/>
            </a:xfrm>
            <a:prstGeom prst="homePlate">
              <a:avLst/>
            </a:prstGeom>
            <a:solidFill>
              <a:srgbClr val="0038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4C9DB9AE-74DA-A59F-4678-85E6D81C35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06546" y="1175657"/>
              <a:ext cx="2550369" cy="905070"/>
            </a:xfrm>
            <a:prstGeom prst="homePlate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пятиугольник 5">
              <a:extLst>
                <a:ext uri="{FF2B5EF4-FFF2-40B4-BE49-F238E27FC236}">
                  <a16:creationId xmlns:a16="http://schemas.microsoft.com/office/drawing/2014/main" id="{3C8BC084-7A61-9A78-B49B-9B5A6E2E62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7001" y="1175657"/>
              <a:ext cx="2839619" cy="905070"/>
            </a:xfrm>
            <a:prstGeom prst="homePlate">
              <a:avLst/>
            </a:prstGeom>
            <a:solidFill>
              <a:srgbClr val="0075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id="{91D45773-43A3-C30C-D4F2-CB38D3AE10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59696" y="1175657"/>
              <a:ext cx="2404189" cy="905070"/>
            </a:xfrm>
            <a:prstGeom prst="homePlate">
              <a:avLst/>
            </a:prstGeom>
            <a:solidFill>
              <a:srgbClr val="3A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: пятиугольник 3">
              <a:extLst>
                <a:ext uri="{FF2B5EF4-FFF2-40B4-BE49-F238E27FC236}">
                  <a16:creationId xmlns:a16="http://schemas.microsoft.com/office/drawing/2014/main" id="{DFFE98D7-733D-21F3-DB9E-C4C3F90FAA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2392" y="1175657"/>
              <a:ext cx="2080726" cy="905070"/>
            </a:xfrm>
            <a:prstGeom prst="homePlate">
              <a:avLst/>
            </a:prstGeom>
            <a:solidFill>
              <a:srgbClr val="78BA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1F50ED-682C-A4E2-1CA6-9DD31CF14DE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5656" y="1418253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Обнаружение дефекта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5075CF-80BC-29DA-2D6E-C73DE5D52A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75515" y="1397359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Уведомление СРД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7F8E3E-DD44-FB3D-5C65-ACC163D683B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260" y="1489691"/>
              <a:ext cx="1530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Выезд на место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1F9941-CB68-D4D8-A4CE-DC52ECC9C37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16620" y="1305024"/>
              <a:ext cx="1937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Принятие решений о характере и сроках устранения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BF083D-9536-2111-0EC9-82C10B88C7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84432" y="1305024"/>
              <a:ext cx="1937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Начальнику СРД в работу, ограждение места</a:t>
              </a:r>
            </a:p>
          </p:txBody>
        </p:sp>
        <p:sp>
          <p:nvSpPr>
            <p:cNvPr id="14" name="Стрелка: пятиугольник 13">
              <a:extLst>
                <a:ext uri="{FF2B5EF4-FFF2-40B4-BE49-F238E27FC236}">
                  <a16:creationId xmlns:a16="http://schemas.microsoft.com/office/drawing/2014/main" id="{1BE81E95-416E-A8B5-1744-9B2A2EE3B8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2392" y="2228354"/>
              <a:ext cx="2649893" cy="1810140"/>
            </a:xfrm>
            <a:prstGeom prst="homePlate">
              <a:avLst/>
            </a:prstGeom>
            <a:solidFill>
              <a:srgbClr val="0038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22261A-58A3-D678-1884-B409F23A3E9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7644" y="2893461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Включение в план работ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4E679A-6546-8F3D-BFAB-E4703AFFF5C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92285" y="2418518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Оперативный режим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7BD295-7824-8679-C390-3B2D36B4FA7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92285" y="3355126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Плановый режим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FA1D0B-B43E-5939-82F6-12542FE5E72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6810" y="2902591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Корректировка плана работ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813552-99EB-642E-400C-D32D8F6FEC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5202" y="2902591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Выезд службы на объект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A4D900-A996-3E15-8FC2-86832CE5C03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42105" y="2902591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Подготовка участка</a:t>
              </a:r>
            </a:p>
          </p:txBody>
        </p:sp>
        <p:sp>
          <p:nvSpPr>
            <p:cNvPr id="27" name="Стрелка: пятиугольник 26">
              <a:extLst>
                <a:ext uri="{FF2B5EF4-FFF2-40B4-BE49-F238E27FC236}">
                  <a16:creationId xmlns:a16="http://schemas.microsoft.com/office/drawing/2014/main" id="{60CF4BEF-0D75-A49F-CB97-827079ECFA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985" y="4203496"/>
              <a:ext cx="2080726" cy="905070"/>
            </a:xfrm>
            <a:prstGeom prst="homePlate">
              <a:avLst/>
            </a:prstGeom>
            <a:solidFill>
              <a:srgbClr val="78BA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F05AA2-9AF5-106C-51F1-526D62FE809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248" y="4446092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Производство работ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E52550-81EF-72CB-186E-5883F4571E8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89107" y="4419273"/>
              <a:ext cx="153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Открытие движения</a:t>
              </a: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A7493D8-D2A9-D2F7-C8E7-70AAE5BA24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78339" y="1766691"/>
              <a:ext cx="257637" cy="28249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Montserrat" panose="00000500000000000000" pitchFamily="2" charset="-52"/>
                </a:rPr>
                <a:t>1</a:t>
              </a: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CEEC701-C923-1B39-D545-B05005727E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12920" y="3635944"/>
              <a:ext cx="246705" cy="28249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Montserrat" panose="00000500000000000000" pitchFamily="2" charset="-52"/>
                </a:rPr>
                <a:t>4</a:t>
              </a:r>
            </a:p>
          </p:txBody>
        </p:sp>
      </p:grpSp>
      <p:sp>
        <p:nvSpPr>
          <p:cNvPr id="41" name="Овал 40">
            <a:extLst>
              <a:ext uri="{FF2B5EF4-FFF2-40B4-BE49-F238E27FC236}">
                <a16:creationId xmlns:a16="http://schemas.microsoft.com/office/drawing/2014/main" id="{C5ED644D-734E-CE09-FB90-A76C388214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0520" y="4783336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CDA02779-A092-2A6B-F948-03B6013B2A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0520" y="5228658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80CD7F67-F08C-3024-F01F-56061CA17E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0521" y="5682343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F9985F-3372-F238-A35A-C85BA47E8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23141" y="4734012"/>
            <a:ext cx="5271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Отсутствие единой базы аккумулирования информации единого канала поступления информации о проблеме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5A41B0-72F9-2F17-F76A-F3F65E84D7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8129" y="5195677"/>
            <a:ext cx="4857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Существует проблема нехватки техники на этапе включения в план -график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CC0954-F6C2-4BAF-9C8B-F0034C719B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8128" y="5679815"/>
            <a:ext cx="5551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Вероятность неисправности </a:t>
            </a:r>
            <a:r>
              <a:rPr lang="ru-RU" sz="1200" dirty="0" err="1">
                <a:latin typeface="Montserrat" panose="00000500000000000000" pitchFamily="2" charset="-52"/>
              </a:rPr>
              <a:t>спец.техники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FBD01508-315D-AE89-EF2E-0A46F2E09D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41637" y="4777147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4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EFD1370E-3C27-6E4F-E276-BFBD437DB3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41637" y="5228658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5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C97220C8-C2F2-9495-10E3-EE793F97BE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52999" y="5696274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2981B9-F432-F3A8-DA0E-9E50C3A2B8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95069" y="4726264"/>
            <a:ext cx="4960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Отсутствие эффективного распределения рабочего процесса внутри СРД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5AE9E9-4DE2-D1F1-EDB7-A8DA4EDCE2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95069" y="5180181"/>
            <a:ext cx="4960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Минимизация риска ожидания очереди на асфальто-бетонном заводе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13589F-69EF-25CE-63A7-DCEEC088FE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95067" y="5641846"/>
            <a:ext cx="4458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Вероятность потери качества используемого в процессе материала(битум).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D2AA644-D6F3-41D6-C59A-57F186CAD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561" y="4300662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211E04A-74A4-FDF7-A4B9-9EC049D46B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8301" y="3335583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5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210FCFB8-4066-0693-E5EE-920B1B8813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97755" y="1702215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150C2CA5-31C8-CCEE-130D-CC64AE89E5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76569" y="1702215"/>
            <a:ext cx="253432" cy="244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B2DB3F7F-5F17-E573-4528-24FC4C0A5697}"/>
              </a:ext>
            </a:extLst>
          </p:cNvPr>
          <p:cNvSpPr/>
          <p:nvPr/>
        </p:nvSpPr>
        <p:spPr>
          <a:xfrm>
            <a:off x="942392" y="776773"/>
            <a:ext cx="4170784" cy="292109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4775A7-474A-B4FB-0B1D-FC514343F24A}"/>
              </a:ext>
            </a:extLst>
          </p:cNvPr>
          <p:cNvSpPr txBox="1"/>
          <p:nvPr/>
        </p:nvSpPr>
        <p:spPr>
          <a:xfrm>
            <a:off x="1109319" y="782403"/>
            <a:ext cx="300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Текущее состояние и проблемы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2DE57-D854-98AF-5323-C65DEF3C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482" y="746830"/>
            <a:ext cx="4115752" cy="341632"/>
          </a:xfrm>
        </p:spPr>
        <p:txBody>
          <a:bodyPr/>
          <a:lstStyle/>
          <a:p>
            <a:pPr algn="ctr"/>
            <a:r>
              <a:rPr lang="ru-RU" sz="1800" b="0" dirty="0">
                <a:solidFill>
                  <a:srgbClr val="3A9BD5"/>
                </a:solidFill>
                <a:latin typeface="Montserrat" panose="00000500000000000000" pitchFamily="2" charset="-52"/>
              </a:rPr>
              <a:t>КАРТИРОВАНИЕ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36979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73D9F-9CE9-C8F1-F2B7-E47989C5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C869403-5ABD-ACD0-6C8E-C8AAFAA012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392" y="776773"/>
            <a:ext cx="3792804" cy="306550"/>
          </a:xfrm>
          <a:prstGeom prst="round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3C647-A57F-C9E8-7F0D-712B673420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0886" y="791070"/>
            <a:ext cx="300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Целевое состояние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69BF9470-56C3-C6AA-0976-DF2EBBE8C3C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254" y="1175657"/>
            <a:ext cx="11236678" cy="4297082"/>
            <a:chOff x="556254" y="1175657"/>
            <a:chExt cx="9800410" cy="4297082"/>
          </a:xfrm>
        </p:grpSpPr>
        <p:sp>
          <p:nvSpPr>
            <p:cNvPr id="58" name="Стрелка: пятиугольник 57">
              <a:extLst>
                <a:ext uri="{FF2B5EF4-FFF2-40B4-BE49-F238E27FC236}">
                  <a16:creationId xmlns:a16="http://schemas.microsoft.com/office/drawing/2014/main" id="{A6983D70-470B-82EA-6405-70C8E1991B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14986" y="4690749"/>
              <a:ext cx="2348410" cy="78199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трелка: пятиугольник 56">
              <a:extLst>
                <a:ext uri="{FF2B5EF4-FFF2-40B4-BE49-F238E27FC236}">
                  <a16:creationId xmlns:a16="http://schemas.microsoft.com/office/drawing/2014/main" id="{04C87326-B136-EB59-F8F4-A512694AFE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8248" y="4690558"/>
              <a:ext cx="2578291" cy="78199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: пятиугольник 53">
              <a:extLst>
                <a:ext uri="{FF2B5EF4-FFF2-40B4-BE49-F238E27FC236}">
                  <a16:creationId xmlns:a16="http://schemas.microsoft.com/office/drawing/2014/main" id="{F1E9C9DF-0876-0117-C901-3AA51FC507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65767" y="3908950"/>
              <a:ext cx="2896314" cy="781990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трелка: пятиугольник 55">
              <a:extLst>
                <a:ext uri="{FF2B5EF4-FFF2-40B4-BE49-F238E27FC236}">
                  <a16:creationId xmlns:a16="http://schemas.microsoft.com/office/drawing/2014/main" id="{F91C7FD0-8F1D-ED1F-F62A-DA93E35842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65767" y="4690749"/>
              <a:ext cx="2896314" cy="781990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: пятиугольник 42">
              <a:extLst>
                <a:ext uri="{FF2B5EF4-FFF2-40B4-BE49-F238E27FC236}">
                  <a16:creationId xmlns:a16="http://schemas.microsoft.com/office/drawing/2014/main" id="{EC7D0790-8EB5-8182-EFE0-84FFD73FF4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718840" y="2056373"/>
              <a:ext cx="2452191" cy="781990"/>
            </a:xfrm>
            <a:prstGeom prst="homePlat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: пятиугольник 40">
              <a:extLst>
                <a:ext uri="{FF2B5EF4-FFF2-40B4-BE49-F238E27FC236}">
                  <a16:creationId xmlns:a16="http://schemas.microsoft.com/office/drawing/2014/main" id="{C0754665-18EB-D03B-8BC8-90C3E38A40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2320628" y="2056373"/>
              <a:ext cx="2452191" cy="781990"/>
            </a:xfrm>
            <a:prstGeom prst="homePlat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: пятиугольник 38">
              <a:extLst>
                <a:ext uri="{FF2B5EF4-FFF2-40B4-BE49-F238E27FC236}">
                  <a16:creationId xmlns:a16="http://schemas.microsoft.com/office/drawing/2014/main" id="{CF605F95-B976-5746-7D56-D5795BDC32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3904817" y="2056374"/>
              <a:ext cx="2452191" cy="781990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: пятиугольник 13">
              <a:extLst>
                <a:ext uri="{FF2B5EF4-FFF2-40B4-BE49-F238E27FC236}">
                  <a16:creationId xmlns:a16="http://schemas.microsoft.com/office/drawing/2014/main" id="{23A20CD8-8ADD-B010-1BF8-DB9F86E8A3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7639" y="1175657"/>
              <a:ext cx="2828019" cy="78199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: пятиугольник 14">
              <a:extLst>
                <a:ext uri="{FF2B5EF4-FFF2-40B4-BE49-F238E27FC236}">
                  <a16:creationId xmlns:a16="http://schemas.microsoft.com/office/drawing/2014/main" id="{3CD2F095-ABAF-DBCA-1B61-0A5334C797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41583" y="1175657"/>
              <a:ext cx="2896314" cy="781990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пятиугольник 15">
              <a:extLst>
                <a:ext uri="{FF2B5EF4-FFF2-40B4-BE49-F238E27FC236}">
                  <a16:creationId xmlns:a16="http://schemas.microsoft.com/office/drawing/2014/main" id="{198AB2B7-3236-8AE7-DDF2-49E4DD5C68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91987" y="1175657"/>
              <a:ext cx="2452191" cy="781990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:a16="http://schemas.microsoft.com/office/drawing/2014/main" id="{5AC78AE0-0511-9E54-EF7D-5B7C96C15F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2392" y="1175657"/>
              <a:ext cx="2122269" cy="781990"/>
            </a:xfrm>
            <a:prstGeom prst="homePlate">
              <a:avLst/>
            </a:prstGeom>
            <a:solidFill>
              <a:srgbClr val="2C451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640C82-109F-F378-2406-97442744A65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9005" y="1349208"/>
              <a:ext cx="1560773" cy="39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Обнаружение дефекта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6239D5-C3F9-44A9-CC4F-9A18A8BFDBC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66067" y="1307093"/>
              <a:ext cx="1560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Принятие информации СРД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B7360B-CBDD-980B-867D-D71E33AA74C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5535" y="1258296"/>
              <a:ext cx="1888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Включение объектов в график работ по приоритетности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4B5445-FE0A-1D3D-ABD9-7FF02CB82B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37897" y="1287431"/>
              <a:ext cx="2232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Оформление заявок на асфальт, эмульсию, план применения техники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E29EE13E-9910-B049-5AF7-A3C55E90660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754256" y="2056375"/>
              <a:ext cx="3709139" cy="781991"/>
              <a:chOff x="3174423" y="2243578"/>
              <a:chExt cx="3709139" cy="781991"/>
            </a:xfrm>
          </p:grpSpPr>
          <p:sp>
            <p:nvSpPr>
              <p:cNvPr id="35" name="Стрелка: пятиугольник 34">
                <a:extLst>
                  <a:ext uri="{FF2B5EF4-FFF2-40B4-BE49-F238E27FC236}">
                    <a16:creationId xmlns:a16="http://schemas.microsoft.com/office/drawing/2014/main" id="{9EAB6AE9-449D-CB91-DE23-3AFFE3484CA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90854" y="2243579"/>
                <a:ext cx="2292708" cy="781990"/>
              </a:xfrm>
              <a:prstGeom prst="homePlate">
                <a:avLst/>
              </a:prstGeom>
              <a:solidFill>
                <a:srgbClr val="2C451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трелка: пятиугольник 35">
                <a:extLst>
                  <a:ext uri="{FF2B5EF4-FFF2-40B4-BE49-F238E27FC236}">
                    <a16:creationId xmlns:a16="http://schemas.microsoft.com/office/drawing/2014/main" id="{F9A6CC29-A7B0-A118-D2D0-57285107EE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800000">
                <a:off x="3174423" y="2243578"/>
                <a:ext cx="1940916" cy="781988"/>
              </a:xfrm>
              <a:prstGeom prst="homePlate">
                <a:avLst/>
              </a:prstGeom>
              <a:solidFill>
                <a:srgbClr val="2C451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FFE43D-4A59-20F0-98B8-753B04CAC3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0334" y="2126789"/>
              <a:ext cx="3000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Постановка задач. Распределение техники и сотрудников. Разделение на две бригады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0E92F5-C970-F583-9E93-AE6661B8C3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3924" y="2124203"/>
              <a:ext cx="1888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Выезд сотрудников на место проведения работ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471A4B-5B82-5E88-DE1A-6684685AE03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53151" y="2216535"/>
              <a:ext cx="1560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Подготовка основания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A211E4D-4C7B-8060-6560-9157001D58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8826" y="2124203"/>
              <a:ext cx="1366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Переезд на следующий участок</a:t>
              </a:r>
            </a:p>
          </p:txBody>
        </p:sp>
        <p:sp>
          <p:nvSpPr>
            <p:cNvPr id="45" name="Стрелка: пятиугольник 44">
              <a:extLst>
                <a:ext uri="{FF2B5EF4-FFF2-40B4-BE49-F238E27FC236}">
                  <a16:creationId xmlns:a16="http://schemas.microsoft.com/office/drawing/2014/main" id="{A1CE392C-495A-20F0-EF3E-B096CAD7CA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8157" y="2921253"/>
              <a:ext cx="2828019" cy="78199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: пятиугольник 45">
              <a:extLst>
                <a:ext uri="{FF2B5EF4-FFF2-40B4-BE49-F238E27FC236}">
                  <a16:creationId xmlns:a16="http://schemas.microsoft.com/office/drawing/2014/main" id="{A4A406CE-61FA-FEEB-9EFB-47C294DE4B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42101" y="2921253"/>
              <a:ext cx="2896314" cy="781990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: пятиугольник 46">
              <a:extLst>
                <a:ext uri="{FF2B5EF4-FFF2-40B4-BE49-F238E27FC236}">
                  <a16:creationId xmlns:a16="http://schemas.microsoft.com/office/drawing/2014/main" id="{EB7B701E-42F5-FE3C-EEC8-6527B403A0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92505" y="2921253"/>
              <a:ext cx="2452191" cy="781990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: пятиугольник 47">
              <a:extLst>
                <a:ext uri="{FF2B5EF4-FFF2-40B4-BE49-F238E27FC236}">
                  <a16:creationId xmlns:a16="http://schemas.microsoft.com/office/drawing/2014/main" id="{A1ADFAEC-22DD-D8ED-D5BA-4E8F929B9A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2910" y="2921253"/>
              <a:ext cx="2122269" cy="781990"/>
            </a:xfrm>
            <a:prstGeom prst="homePlate">
              <a:avLst/>
            </a:prstGeom>
            <a:solidFill>
              <a:srgbClr val="2C451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EEB239-0FD8-AA68-2AB6-DB02D87EA47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9044" y="3003891"/>
              <a:ext cx="1895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Направить технику за асфальтом, битумом/эмульсией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4747CC-6D9F-760D-F994-4C892A5FE7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73527" y="3081415"/>
              <a:ext cx="174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Загрузить технику, прибыть на объект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72757D-A09E-4624-CE91-E9B1CC65641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04194" y="2998334"/>
              <a:ext cx="21222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Пролив подготовленных участков битумом/эмульсией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448929-EF7F-3636-961E-7C8CF5FD2C1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37897" y="3081415"/>
              <a:ext cx="2232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Выгрузка и разравнивание асфальта</a:t>
              </a:r>
            </a:p>
          </p:txBody>
        </p:sp>
        <p:sp>
          <p:nvSpPr>
            <p:cNvPr id="53" name="Стрелка: пятиугольник 52">
              <a:extLst>
                <a:ext uri="{FF2B5EF4-FFF2-40B4-BE49-F238E27FC236}">
                  <a16:creationId xmlns:a16="http://schemas.microsoft.com/office/drawing/2014/main" id="{8E76EE09-3C68-B68A-1F48-B4735BB3DC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3793" y="3909141"/>
              <a:ext cx="2672787" cy="1563598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EB24B3A-CD8F-8DFD-85A2-BE3B0CB00C9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9" y="4299945"/>
              <a:ext cx="18955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Уплотнение распределенного асфальта (</a:t>
              </a:r>
              <a:r>
                <a:rPr lang="ru-RU" sz="1200" dirty="0" err="1">
                  <a:solidFill>
                    <a:schemeClr val="bg1"/>
                  </a:solidFill>
                  <a:latin typeface="Montserrat" panose="00000500000000000000" pitchFamily="2" charset="-52"/>
                </a:rPr>
                <a:t>каток,виброплита</a:t>
              </a: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09E789-0241-4395-D616-452E8A53851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33537" y="3953624"/>
              <a:ext cx="2073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Направить технику за второй партией асфальта, битума/эмульсии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92350D2-26A8-3C9B-A3F1-B2C21F243E6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6225" y="4774270"/>
              <a:ext cx="2297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Актуализация знаков на участке работ. Открытие готового участка.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7A0F13-83F5-B5EA-0482-EFCE439CD27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9740" y="4850720"/>
              <a:ext cx="2119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Итоговая очистка. Запуск движения.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9923B4-8407-D73D-2F89-4310077DC06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74764" y="4850973"/>
              <a:ext cx="1722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Переезд на следующий участок</a:t>
              </a:r>
            </a:p>
          </p:txBody>
        </p:sp>
        <p:sp>
          <p:nvSpPr>
            <p:cNvPr id="64" name="Стрелка: изогнутая влево 63">
              <a:extLst>
                <a:ext uri="{FF2B5EF4-FFF2-40B4-BE49-F238E27FC236}">
                  <a16:creationId xmlns:a16="http://schemas.microsoft.com/office/drawing/2014/main" id="{6296316B-5B02-7085-B124-27CD1B9CBD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5658" y="1447768"/>
              <a:ext cx="911006" cy="1230432"/>
            </a:xfrm>
            <a:prstGeom prst="curvedLef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18452F9E-D080-8143-7C21-A2AFA7CA63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6254" y="2056371"/>
              <a:ext cx="168908" cy="781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CD7B33-0B57-875F-C635-DF53223C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033" y="766195"/>
            <a:ext cx="4115752" cy="341632"/>
          </a:xfrm>
        </p:spPr>
        <p:txBody>
          <a:bodyPr/>
          <a:lstStyle/>
          <a:p>
            <a:pPr algn="ctr"/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-52"/>
              </a:rPr>
              <a:t>КАРТИРОВАНИЕ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14050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9F0A5-235C-E918-28FE-56F7704CE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999B47-D230-F422-1DF9-06221CD41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48058"/>
              </p:ext>
            </p:extLst>
          </p:nvPr>
        </p:nvGraphicFramePr>
        <p:xfrm>
          <a:off x="746448" y="1640115"/>
          <a:ext cx="10545665" cy="449211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7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4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ПРОБЛЕМА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ПОЧЕМУ?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ПОЧЕМУ?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ПОЧЕМУ?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ПОЧЕМУ?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0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Существует проблема нехватки техники на этапе включения в план -график.</a:t>
                      </a: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Недостаточное количество спец.техники для выполнения необходимых объемов работ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Частый выход из строя имеющейся спец.техники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Износ из-за длительной эксплуатации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Недостаточная активность МАУ"Благоустройство" в федеральных/региональных/муниципальных программах с целью получения финансирования на приобретение дополнительной техники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Большое количество заявок из различных источников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Большой износ асфальтового покрытия улично-дорожной сети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Вышел срок эксплуатации покрытия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Отсутствие контроля за производством работ по благоустройству в период застройки ЖК в г. Обнинске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Недостаточное взаимодействие между службами МАУ"Благоустройство" в части распределения техники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Не выставлены приоритеты в работе служб, из-за дефицита кадров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latin typeface="Montserrat" panose="00000500000000000000" pitchFamily="2" charset="-52"/>
                        </a:rPr>
                        <a:t>Отсутствие регламента распределения спец техники по приоритетам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468" marR="6468" marT="646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A1BE248-194F-D191-C27E-94A795BAAE10}"/>
              </a:ext>
            </a:extLst>
          </p:cNvPr>
          <p:cNvSpPr/>
          <p:nvPr/>
        </p:nvSpPr>
        <p:spPr>
          <a:xfrm>
            <a:off x="746449" y="979714"/>
            <a:ext cx="3834978" cy="480131"/>
          </a:xfrm>
          <a:prstGeom prst="roundRect">
            <a:avLst/>
          </a:prstGeom>
          <a:solidFill>
            <a:srgbClr val="3A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A06D4A-4593-865D-AA25-A756D36D316B}"/>
              </a:ext>
            </a:extLst>
          </p:cNvPr>
          <p:cNvSpPr txBox="1"/>
          <p:nvPr/>
        </p:nvSpPr>
        <p:spPr>
          <a:xfrm>
            <a:off x="896973" y="1006565"/>
            <a:ext cx="3529883" cy="480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3325A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defRPr>
            </a:lvl1pPr>
          </a:lstStyle>
          <a:p>
            <a:r>
              <a:rPr lang="ru-RU" sz="2200" b="0" dirty="0">
                <a:solidFill>
                  <a:schemeClr val="bg1"/>
                </a:solidFill>
                <a:latin typeface="Montserrat" panose="00000500000000000000" pitchFamily="2" charset="-52"/>
              </a:rPr>
              <a:t>Работа с проблемами</a:t>
            </a:r>
            <a:endParaRPr lang="en-US" sz="22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539334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Inter bold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</TotalTime>
  <Words>1313</Words>
  <Application>Microsoft Office PowerPoint</Application>
  <PresentationFormat>Широкоэкранный</PresentationFormat>
  <Paragraphs>204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Montserrat</vt:lpstr>
      <vt:lpstr>Oswald Light</vt:lpstr>
      <vt:lpstr>Arial</vt:lpstr>
      <vt:lpstr>Poppins SemiBold</vt:lpstr>
      <vt:lpstr>Poppins</vt:lpstr>
      <vt:lpstr>Inter</vt:lpstr>
      <vt:lpstr>Специальное оформление</vt:lpstr>
      <vt:lpstr>Документ</vt:lpstr>
      <vt:lpstr>БЕРЕЖЛИВЫЕ РЕШЕНИЯ ДЛЯ СОВРЕМЕННЫХ ПРОБЛЕМ</vt:lpstr>
      <vt:lpstr>ОПТИМИЗАЦИЯ ПРОЦЕССА ВЫПОЛНЕНИЯ ЯМОЧНОГО РЕМОНТА АСФАЛЬТОБЕТОННОГО ПОКРЫТИЯ УЧАСТКА АВТОМОБИЛЬНОЙ ДОРОГИ В ЛЕТНИЙ ПЕРИОД</vt:lpstr>
      <vt:lpstr>ПРОБЛЕМАТИКА, ЦЕЛЕПОЛАГАНИЕ</vt:lpstr>
      <vt:lpstr>Основание открытия проекта</vt:lpstr>
      <vt:lpstr>МЕТОДИКА ВЕДЕНИЯ ПРОЕКТА</vt:lpstr>
      <vt:lpstr>Презентация PowerPoint</vt:lpstr>
      <vt:lpstr>КАРТИРОВАНИЕ ПРОЦЕССА</vt:lpstr>
      <vt:lpstr>КАРТИРОВАНИЕ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</vt:lpstr>
      <vt:lpstr>Презентация PowerPoint</vt:lpstr>
      <vt:lpstr>Презентация PowerPoint</vt:lpstr>
      <vt:lpstr>ТИРАЖИРОВАНИЕ ПРОЕКТА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 Яна Николаевна</dc:creator>
  <cp:lastModifiedBy>Smeta2</cp:lastModifiedBy>
  <cp:revision>65</cp:revision>
  <dcterms:created xsi:type="dcterms:W3CDTF">2022-08-22T12:35:20Z</dcterms:created>
  <dcterms:modified xsi:type="dcterms:W3CDTF">2025-02-24T13:53:34Z</dcterms:modified>
</cp:coreProperties>
</file>